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</p:sldMasterIdLst>
  <p:notesMasterIdLst>
    <p:notesMasterId r:id="rId5"/>
  </p:notesMasterIdLst>
  <p:sldIdLst>
    <p:sldId id="261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84779C1-976C-4368-82BF-147AF6B8DEBD}" v="2" dt="2023-11-06T20:37:05.4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nali Singh" userId="ecae3f6f-f22a-45df-b350-c8db999dadd3" providerId="ADAL" clId="{584779C1-976C-4368-82BF-147AF6B8DEBD}"/>
    <pc:docChg chg="undo custSel modSld sldOrd">
      <pc:chgData name="Sonali Singh" userId="ecae3f6f-f22a-45df-b350-c8db999dadd3" providerId="ADAL" clId="{584779C1-976C-4368-82BF-147AF6B8DEBD}" dt="2023-11-06T21:24:00.048" v="140"/>
      <pc:docMkLst>
        <pc:docMk/>
      </pc:docMkLst>
      <pc:sldChg chg="addSp delSp modSp mod ord">
        <pc:chgData name="Sonali Singh" userId="ecae3f6f-f22a-45df-b350-c8db999dadd3" providerId="ADAL" clId="{584779C1-976C-4368-82BF-147AF6B8DEBD}" dt="2023-11-06T21:24:00.048" v="140"/>
        <pc:sldMkLst>
          <pc:docMk/>
          <pc:sldMk cId="2034797456" sldId="257"/>
        </pc:sldMkLst>
        <pc:spChg chg="mod">
          <ac:chgData name="Sonali Singh" userId="ecae3f6f-f22a-45df-b350-c8db999dadd3" providerId="ADAL" clId="{584779C1-976C-4368-82BF-147AF6B8DEBD}" dt="2023-11-06T20:36:41.673" v="90" actId="20577"/>
          <ac:spMkLst>
            <pc:docMk/>
            <pc:sldMk cId="2034797456" sldId="257"/>
            <ac:spMk id="4" creationId="{E412D4A3-3C8E-61F1-BA83-17BD29DBFA2E}"/>
          </ac:spMkLst>
        </pc:spChg>
        <pc:spChg chg="add mod">
          <ac:chgData name="Sonali Singh" userId="ecae3f6f-f22a-45df-b350-c8db999dadd3" providerId="ADAL" clId="{584779C1-976C-4368-82BF-147AF6B8DEBD}" dt="2023-11-06T20:38:33.411" v="138" actId="120"/>
          <ac:spMkLst>
            <pc:docMk/>
            <pc:sldMk cId="2034797456" sldId="257"/>
            <ac:spMk id="5" creationId="{1B811FA2-95CD-2912-D37C-879E72E767FF}"/>
          </ac:spMkLst>
        </pc:spChg>
        <pc:spChg chg="add del mod">
          <ac:chgData name="Sonali Singh" userId="ecae3f6f-f22a-45df-b350-c8db999dadd3" providerId="ADAL" clId="{584779C1-976C-4368-82BF-147AF6B8DEBD}" dt="2023-11-06T20:35:16.599" v="9" actId="478"/>
          <ac:spMkLst>
            <pc:docMk/>
            <pc:sldMk cId="2034797456" sldId="257"/>
            <ac:spMk id="6" creationId="{536EC9CD-1DCF-C466-2579-7CC97238FEC0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17" creationId="{38F2CB08-F24F-0C4A-21B9-DA0A4DFB55B9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19" creationId="{ACA265C1-FE3F-E6AA-C7C0-06DD86AF004E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26" creationId="{1A49A399-D311-7445-C49D-A75C771C88EA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28" creationId="{7ADC5EDF-142B-E3FF-C2D2-16B89AF07327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30" creationId="{8EBDA9E7-BDFE-DA3F-9B90-D044EBB76FD3}"/>
          </ac:spMkLst>
        </pc:spChg>
        <pc:spChg chg="mod">
          <ac:chgData name="Sonali Singh" userId="ecae3f6f-f22a-45df-b350-c8db999dadd3" providerId="ADAL" clId="{584779C1-976C-4368-82BF-147AF6B8DEBD}" dt="2023-11-06T20:38:19.379" v="135" actId="1036"/>
          <ac:spMkLst>
            <pc:docMk/>
            <pc:sldMk cId="2034797456" sldId="257"/>
            <ac:spMk id="34" creationId="{769683F2-A64F-2FCE-5ED6-2D9BB2D3BED9}"/>
          </ac:spMkLst>
        </pc:spChg>
        <pc:picChg chg="mod">
          <ac:chgData name="Sonali Singh" userId="ecae3f6f-f22a-45df-b350-c8db999dadd3" providerId="ADAL" clId="{584779C1-976C-4368-82BF-147AF6B8DEBD}" dt="2023-11-06T20:38:19.379" v="135" actId="1036"/>
          <ac:picMkLst>
            <pc:docMk/>
            <pc:sldMk cId="2034797456" sldId="257"/>
            <ac:picMk id="33" creationId="{905A6291-DCEA-093B-202B-01D37275525D}"/>
          </ac:picMkLst>
        </pc:picChg>
        <pc:picChg chg="mod">
          <ac:chgData name="Sonali Singh" userId="ecae3f6f-f22a-45df-b350-c8db999dadd3" providerId="ADAL" clId="{584779C1-976C-4368-82BF-147AF6B8DEBD}" dt="2023-11-06T20:38:19.379" v="135" actId="1036"/>
          <ac:picMkLst>
            <pc:docMk/>
            <pc:sldMk cId="2034797456" sldId="257"/>
            <ac:picMk id="36" creationId="{C8E98507-1987-3AE1-3548-7F99C8CFAAC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CD389A-1304-4145-912E-3E52D7F37FBC}" type="datetimeFigureOut">
              <a:rPr lang="en-US" smtClean="0"/>
              <a:t>11/6/2023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68B1AA-663A-46BA-A213-2998FA6EFE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9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405B95-0ABE-4173-A447-330FCD6ED29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024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405B95-0ABE-4173-A447-330FCD6ED29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8024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This success rates reflect the best performing Vindicia Retain clients in each category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405B95-0ABE-4173-A447-330FCD6ED29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9806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5D4AD99-3645-4D7D-A8FE-702D8200851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397"/>
          <a:stretch/>
        </p:blipFill>
        <p:spPr>
          <a:xfrm>
            <a:off x="6373812" y="0"/>
            <a:ext cx="5845250" cy="6889899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A0857-8973-4670-AC8D-9823D9520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16800" y="6608618"/>
            <a:ext cx="724930" cy="249382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69C6F-772B-4AAF-AB33-7E9BC3FB1D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B267C06-245F-4004-A7BE-8A8339769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59524" y="6605588"/>
            <a:ext cx="4857275" cy="252412"/>
          </a:xfrm>
        </p:spPr>
        <p:txBody>
          <a:bodyPr>
            <a:no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61DC73-CF61-46E8-8403-079C3ECAD4D7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83056" y="1848754"/>
            <a:ext cx="4983401" cy="3978839"/>
          </a:xfrm>
        </p:spPr>
        <p:txBody>
          <a:bodyPr>
            <a:noAutofit/>
          </a:bodyPr>
          <a:lstStyle>
            <a:lvl1pPr marL="285750" indent="-285750">
              <a:lnSpc>
                <a:spcPct val="110000"/>
              </a:lnSpc>
              <a:buFont typeface="Arial" panose="020B0604020202020204" pitchFamily="34" charset="0"/>
              <a:buChar char="•"/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text</a:t>
            </a:r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C46156-C454-4F3B-9CEE-EF82033AAA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3056" y="601656"/>
            <a:ext cx="4983400" cy="912090"/>
          </a:xfrm>
        </p:spPr>
        <p:txBody>
          <a:bodyPr anchor="t" anchorCtr="0">
            <a:noAutofit/>
          </a:bodyPr>
          <a:lstStyle>
            <a:lvl1pPr>
              <a:defRPr sz="4400" b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Agenda 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961628-8F95-488B-B8C0-3A3969A005C0}"/>
              </a:ext>
            </a:extLst>
          </p:cNvPr>
          <p:cNvSpPr/>
          <p:nvPr userDrawn="1"/>
        </p:nvSpPr>
        <p:spPr>
          <a:xfrm>
            <a:off x="0" y="1053"/>
            <a:ext cx="91440" cy="6870878"/>
          </a:xfrm>
          <a:prstGeom prst="rect">
            <a:avLst/>
          </a:prstGeom>
          <a:gradFill flip="none" rotWithShape="1">
            <a:gsLst>
              <a:gs pos="31000">
                <a:srgbClr val="B244E2"/>
              </a:gs>
              <a:gs pos="88000">
                <a:schemeClr val="accent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C1DC91-35CB-48A4-AEA7-DC6431E9217A}"/>
              </a:ext>
            </a:extLst>
          </p:cNvPr>
          <p:cNvSpPr/>
          <p:nvPr userDrawn="1"/>
        </p:nvSpPr>
        <p:spPr>
          <a:xfrm>
            <a:off x="6282372" y="-14211"/>
            <a:ext cx="91440" cy="6870878"/>
          </a:xfrm>
          <a:prstGeom prst="rect">
            <a:avLst/>
          </a:prstGeom>
          <a:gradFill flip="none" rotWithShape="1">
            <a:gsLst>
              <a:gs pos="31000">
                <a:srgbClr val="B244E2"/>
              </a:gs>
              <a:gs pos="88000">
                <a:schemeClr val="accent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85E53B06-855E-4EDE-B6F6-367248612CD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663" y="6206307"/>
            <a:ext cx="1306418" cy="66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54879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8" userDrawn="1">
          <p15:clr>
            <a:srgbClr val="FBAE40"/>
          </p15:clr>
        </p15:guide>
        <p15:guide id="2" orient="horz" pos="127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67C06-245F-4004-A7BE-8A8339769104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8108B-6B88-4F84-8234-8C56668AC042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9169C6F-772B-4AAF-AB33-7E9BC3FB1D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E7DB18-B95D-4C87-8E74-715867341DF3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03225" y="576263"/>
            <a:ext cx="11245850" cy="720725"/>
          </a:xfrm>
        </p:spPr>
        <p:txBody>
          <a:bodyPr anchor="t" anchorCtr="0">
            <a:noAutofit/>
          </a:bodyPr>
          <a:lstStyle>
            <a:lvl1pPr>
              <a:defRPr sz="4400" b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B44E9-8703-4C36-AE7E-8AFC475570D3}"/>
              </a:ext>
            </a:extLst>
          </p:cNvPr>
          <p:cNvSpPr>
            <a:spLocks noGrp="1"/>
          </p:cNvSpPr>
          <p:nvPr userDrawn="1">
            <p:ph idx="1" hasCustomPrompt="1"/>
          </p:nvPr>
        </p:nvSpPr>
        <p:spPr>
          <a:xfrm>
            <a:off x="403225" y="1643529"/>
            <a:ext cx="11237344" cy="4032332"/>
          </a:xfrm>
        </p:spPr>
        <p:txBody>
          <a:bodyPr>
            <a:noAutofit/>
          </a:bodyPr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B4D9A6-DFE6-49D5-BA51-47E9D56C70DB}"/>
              </a:ext>
            </a:extLst>
          </p:cNvPr>
          <p:cNvSpPr/>
          <p:nvPr userDrawn="1"/>
        </p:nvSpPr>
        <p:spPr>
          <a:xfrm>
            <a:off x="0" y="1053"/>
            <a:ext cx="91440" cy="6870878"/>
          </a:xfrm>
          <a:prstGeom prst="rect">
            <a:avLst/>
          </a:prstGeom>
          <a:gradFill flip="none" rotWithShape="1">
            <a:gsLst>
              <a:gs pos="31000">
                <a:srgbClr val="B244E2"/>
              </a:gs>
              <a:gs pos="88000">
                <a:schemeClr val="accent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5D3C129-96B9-4B27-BCDE-5A995A3D9E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663" y="6206307"/>
            <a:ext cx="1306418" cy="66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9799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60">
          <p15:clr>
            <a:srgbClr val="FBAE40"/>
          </p15:clr>
        </p15:guide>
        <p15:guide id="2" pos="120">
          <p15:clr>
            <a:srgbClr val="FBAE40"/>
          </p15:clr>
        </p15:guide>
        <p15:guide id="3" orient="horz" pos="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67C06-245F-4004-A7BE-8A8339769104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8108B-6B88-4F84-8234-8C56668AC042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19169C6F-772B-4AAF-AB33-7E9BC3FB1DE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1E7DB18-B95D-4C87-8E74-715867341DF3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03225" y="576263"/>
            <a:ext cx="11245850" cy="720725"/>
          </a:xfrm>
        </p:spPr>
        <p:txBody>
          <a:bodyPr anchor="t" anchorCtr="0">
            <a:noAutofit/>
          </a:bodyPr>
          <a:lstStyle>
            <a:lvl1pPr>
              <a:defRPr sz="4400" b="0">
                <a:solidFill>
                  <a:schemeClr val="accent3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B4D9A6-DFE6-49D5-BA51-47E9D56C70DB}"/>
              </a:ext>
            </a:extLst>
          </p:cNvPr>
          <p:cNvSpPr/>
          <p:nvPr userDrawn="1"/>
        </p:nvSpPr>
        <p:spPr>
          <a:xfrm>
            <a:off x="0" y="1053"/>
            <a:ext cx="91440" cy="6870878"/>
          </a:xfrm>
          <a:prstGeom prst="rect">
            <a:avLst/>
          </a:prstGeom>
          <a:gradFill flip="none" rotWithShape="1">
            <a:gsLst>
              <a:gs pos="31000">
                <a:srgbClr val="B244E2"/>
              </a:gs>
              <a:gs pos="88000">
                <a:schemeClr val="accent3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5D3C129-96B9-4B27-BCDE-5A995A3D9EC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63663" y="6206307"/>
            <a:ext cx="1306418" cy="665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362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560">
          <p15:clr>
            <a:srgbClr val="FBAE40"/>
          </p15:clr>
        </p15:guide>
        <p15:guide id="2" pos="120">
          <p15:clr>
            <a:srgbClr val="FBAE40"/>
          </p15:clr>
        </p15:guide>
        <p15:guide id="3" orient="horz" pos="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D20886-D638-4AF9-86F2-B1F2FB510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6" y="231775"/>
            <a:ext cx="11245850" cy="9937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D9E165-56F2-4BE9-BC67-57E21E78E7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03225" y="1235616"/>
            <a:ext cx="11237344" cy="47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Edit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9E0141-91F1-462B-A700-561408230B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9525" y="6605589"/>
            <a:ext cx="5006690" cy="2524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Century Gothic"/>
                <a:cs typeface="Century Gothic"/>
              </a:defRPr>
            </a:lvl1pPr>
          </a:lstStyle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A9D20E-EFA6-47B8-9061-B35529F1F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74579" y="6608618"/>
            <a:ext cx="561834" cy="24938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69C6F-772B-4AAF-AB33-7E9BC3FB1D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996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75" r:id="rId2"/>
    <p:sldLayoutId id="2147483719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kern="1200">
          <a:solidFill>
            <a:schemeClr val="tx2"/>
          </a:solidFill>
          <a:latin typeface="Century Gothic"/>
          <a:ea typeface="+mj-ea"/>
          <a:cs typeface="Century Gothic"/>
        </a:defRPr>
      </a:lvl1pPr>
    </p:titleStyle>
    <p:bodyStyle>
      <a:lvl1pPr marL="344488" indent="-344488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2"/>
          </a:solidFill>
          <a:latin typeface="Century Gothic"/>
          <a:ea typeface="+mn-ea"/>
          <a:cs typeface="Century Gothic"/>
        </a:defRPr>
      </a:lvl1pPr>
      <a:lvl2pPr marL="801688" indent="-344488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2"/>
          </a:solidFill>
          <a:latin typeface="Century Gothic"/>
          <a:ea typeface="+mn-ea"/>
          <a:cs typeface="Century Gothic"/>
        </a:defRPr>
      </a:lvl2pPr>
      <a:lvl3pPr marL="1198563" indent="-284163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2"/>
          </a:solidFill>
          <a:latin typeface="Century Gothic"/>
          <a:ea typeface="+mn-ea"/>
          <a:cs typeface="Century Gothic"/>
        </a:defRPr>
      </a:lvl3pPr>
      <a:lvl4pPr marL="1655763" indent="-284163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tabLst/>
        <a:defRPr sz="1800" kern="1200">
          <a:solidFill>
            <a:schemeClr val="tx2"/>
          </a:solidFill>
          <a:latin typeface="Century Gothic"/>
          <a:ea typeface="+mn-ea"/>
          <a:cs typeface="Century Gothic"/>
        </a:defRPr>
      </a:lvl4pPr>
      <a:lvl5pPr marL="2112963" indent="-284163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2"/>
          </a:solidFill>
          <a:latin typeface="Century Gothic"/>
          <a:ea typeface="+mn-ea"/>
          <a:cs typeface="Century Gothic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36" userDrawn="1">
          <p15:clr>
            <a:srgbClr val="F26B43"/>
          </p15:clr>
        </p15:guide>
        <p15:guide id="2" orient="horz" pos="336" userDrawn="1">
          <p15:clr>
            <a:srgbClr val="F26B43"/>
          </p15:clr>
        </p15:guide>
        <p15:guide id="3" pos="7344" userDrawn="1">
          <p15:clr>
            <a:srgbClr val="F26B43"/>
          </p15:clr>
        </p15:guide>
        <p15:guide id="4" orient="horz" pos="41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1C863BC-FC6E-4FDA-FBA8-0B8455919F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59160" y="2013235"/>
            <a:ext cx="4729607" cy="4449135"/>
          </a:xfrm>
          <a:prstGeom prst="rect">
            <a:avLst/>
          </a:prstGeom>
        </p:spPr>
      </p:pic>
      <p:sp>
        <p:nvSpPr>
          <p:cNvPr id="11" name="Title 10">
            <a:extLst>
              <a:ext uri="{FF2B5EF4-FFF2-40B4-BE49-F238E27FC236}">
                <a16:creationId xmlns:a16="http://schemas.microsoft.com/office/drawing/2014/main" id="{A18E75E4-1721-BA7A-C329-9FAB3CDD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5" y="576263"/>
            <a:ext cx="11788772" cy="1296782"/>
          </a:xfrm>
        </p:spPr>
        <p:txBody>
          <a:bodyPr/>
          <a:lstStyle/>
          <a:p>
            <a:r>
              <a:rPr lang="en-US" dirty="0"/>
              <a:t>Retaining an additional 5% of subscribers each month leads to long-term growth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F8DC47-C067-48EA-EF36-56FDFD9FA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233" y="2035533"/>
            <a:ext cx="6318842" cy="1246239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chemeClr val="accent1"/>
                </a:solidFill>
              </a:rPr>
              <a:t>A 5% increase in the customer retention rate each month leads to 42% more subscribers in 24 months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1800" b="1" dirty="0">
                <a:solidFill>
                  <a:schemeClr val="accent1"/>
                </a:solidFill>
              </a:rPr>
              <a:t>Boosting the retention rate (from 88% to 93%) creates compound value over time</a:t>
            </a:r>
          </a:p>
          <a:p>
            <a:endParaRPr lang="en-US" dirty="0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AF38021-D53F-9919-BF66-8C309B648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91B868D-F227-68AD-DD05-84755509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9C6F-772B-4AAF-AB33-7E9BC3FB1DE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A69470C-9113-873B-95D4-1DF3BBA8FF07}"/>
              </a:ext>
            </a:extLst>
          </p:cNvPr>
          <p:cNvGrpSpPr/>
          <p:nvPr/>
        </p:nvGrpSpPr>
        <p:grpSpPr>
          <a:xfrm>
            <a:off x="523310" y="3735657"/>
            <a:ext cx="5373706" cy="2416046"/>
            <a:chOff x="854465" y="3409246"/>
            <a:chExt cx="5373706" cy="2416046"/>
          </a:xfrm>
        </p:grpSpPr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793BFCB-4AF9-C36F-02BE-B47D90B37BF6}"/>
                </a:ext>
              </a:extLst>
            </p:cNvPr>
            <p:cNvSpPr txBox="1"/>
            <p:nvPr/>
          </p:nvSpPr>
          <p:spPr>
            <a:xfrm>
              <a:off x="1103391" y="3409246"/>
              <a:ext cx="5124780" cy="2416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Aft>
                  <a:spcPts val="600"/>
                </a:spcAft>
                <a:buSzPct val="150000"/>
              </a:pPr>
              <a:r>
                <a:rPr lang="en-US" dirty="0">
                  <a:solidFill>
                    <a:schemeClr val="tx2">
                      <a:lumMod val="75000"/>
                    </a:schemeClr>
                  </a:solidFill>
                  <a:effectLst/>
                </a:rPr>
                <a:t>New subscribers (400 to 600 per month)</a:t>
              </a:r>
            </a:p>
            <a:p>
              <a:pPr>
                <a:spcAft>
                  <a:spcPts val="600"/>
                </a:spcAft>
                <a:buSzPct val="150000"/>
              </a:pPr>
              <a:endParaRPr lang="en-US" dirty="0">
                <a:solidFill>
                  <a:schemeClr val="tx2">
                    <a:lumMod val="75000"/>
                  </a:schemeClr>
                </a:solidFill>
                <a:effectLst/>
              </a:endParaRPr>
            </a:p>
            <a:p>
              <a:pPr>
                <a:spcAft>
                  <a:spcPts val="600"/>
                </a:spcAft>
                <a:buSzPct val="150000"/>
              </a:pPr>
              <a:r>
                <a:rPr lang="en-US" dirty="0">
                  <a:solidFill>
                    <a:schemeClr val="tx2">
                      <a:lumMod val="75000"/>
                    </a:schemeClr>
                  </a:solidFill>
                  <a:effectLst/>
                </a:rPr>
                <a:t>Renewals (monthly retention rate of 88%)</a:t>
              </a:r>
            </a:p>
            <a:p>
              <a:pPr>
                <a:spcAft>
                  <a:spcPts val="600"/>
                </a:spcAft>
                <a:buSzPct val="150000"/>
              </a:pPr>
              <a:endParaRPr lang="en-US" dirty="0">
                <a:solidFill>
                  <a:schemeClr val="tx2">
                    <a:lumMod val="75000"/>
                  </a:schemeClr>
                </a:solidFill>
                <a:effectLst/>
              </a:endParaRPr>
            </a:p>
            <a:p>
              <a:pPr>
                <a:spcAft>
                  <a:spcPts val="600"/>
                </a:spcAft>
                <a:buSzPct val="150000"/>
              </a:pPr>
              <a:r>
                <a:rPr lang="en-US" dirty="0">
                  <a:solidFill>
                    <a:schemeClr val="tx2">
                      <a:lumMod val="75000"/>
                    </a:schemeClr>
                  </a:solidFill>
                  <a:effectLst/>
                </a:rPr>
                <a:t>Renewals (additional 5% retention for </a:t>
              </a:r>
              <a:br>
                <a:rPr lang="en-US" dirty="0">
                  <a:solidFill>
                    <a:schemeClr val="tx2">
                      <a:lumMod val="75000"/>
                    </a:schemeClr>
                  </a:solidFill>
                  <a:effectLst/>
                </a:rPr>
              </a:br>
              <a:r>
                <a:rPr lang="en-US" dirty="0">
                  <a:solidFill>
                    <a:schemeClr val="tx2">
                      <a:lumMod val="75000"/>
                    </a:schemeClr>
                  </a:solidFill>
                  <a:effectLst/>
                </a:rPr>
                <a:t>total monthly retention rate of 93%)</a:t>
              </a:r>
            </a:p>
            <a:p>
              <a:endParaRPr lang="en-US" dirty="0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087956DC-2BE5-4EFF-D56E-CF624E1D7FD1}"/>
                </a:ext>
              </a:extLst>
            </p:cNvPr>
            <p:cNvSpPr/>
            <p:nvPr/>
          </p:nvSpPr>
          <p:spPr>
            <a:xfrm>
              <a:off x="863182" y="3512760"/>
              <a:ext cx="194178" cy="201239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7E1C73E0-0463-6EEF-886E-497B622293D5}"/>
                </a:ext>
              </a:extLst>
            </p:cNvPr>
            <p:cNvSpPr/>
            <p:nvPr/>
          </p:nvSpPr>
          <p:spPr>
            <a:xfrm>
              <a:off x="854465" y="4201804"/>
              <a:ext cx="194178" cy="2012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A14FD71E-EDE7-6CDA-6F86-3E9951F8E035}"/>
                </a:ext>
              </a:extLst>
            </p:cNvPr>
            <p:cNvSpPr/>
            <p:nvPr/>
          </p:nvSpPr>
          <p:spPr>
            <a:xfrm>
              <a:off x="854465" y="4881855"/>
              <a:ext cx="194178" cy="201239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3B0E20C-5C7B-35F5-813C-23430912E789}"/>
              </a:ext>
            </a:extLst>
          </p:cNvPr>
          <p:cNvCxnSpPr>
            <a:cxnSpLocks/>
          </p:cNvCxnSpPr>
          <p:nvPr/>
        </p:nvCxnSpPr>
        <p:spPr>
          <a:xfrm>
            <a:off x="6800754" y="2152256"/>
            <a:ext cx="0" cy="414702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186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>
            <a:extLst>
              <a:ext uri="{FF2B5EF4-FFF2-40B4-BE49-F238E27FC236}">
                <a16:creationId xmlns:a16="http://schemas.microsoft.com/office/drawing/2014/main" id="{A18E75E4-1721-BA7A-C329-9FAB3CDDC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225" y="576263"/>
            <a:ext cx="11788772" cy="1296782"/>
          </a:xfrm>
        </p:spPr>
        <p:txBody>
          <a:bodyPr/>
          <a:lstStyle/>
          <a:p>
            <a:r>
              <a:rPr lang="en-US" sz="4400" dirty="0"/>
              <a:t>The power of retention on profitability </a:t>
            </a:r>
            <a:endParaRPr lang="en-US" dirty="0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BCF8DC47-C067-48EA-EF36-56FDFD9FA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3225" y="1586968"/>
            <a:ext cx="8627798" cy="498870"/>
          </a:xfrm>
          <a:ln>
            <a:solidFill>
              <a:schemeClr val="bg1"/>
            </a:solidFill>
          </a:ln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en-US" sz="2000" b="1" dirty="0">
                <a:solidFill>
                  <a:schemeClr val="accent1"/>
                </a:solidFill>
              </a:rPr>
              <a:t>Recovering 15-30% of terminally failed payment transactions: 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EAF38021-D53F-9919-BF66-8C309B648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691B868D-F227-68AD-DD05-84755509C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9C6F-772B-4AAF-AB33-7E9BC3FB1DE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793BFCB-4AF9-C36F-02BE-B47D90B37BF6}"/>
              </a:ext>
            </a:extLst>
          </p:cNvPr>
          <p:cNvSpPr txBox="1"/>
          <p:nvPr/>
        </p:nvSpPr>
        <p:spPr>
          <a:xfrm>
            <a:off x="571507" y="2606040"/>
            <a:ext cx="552449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Increases renewals and extends customer lifetime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Improves the customer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Reduce DSO and increase operational efficiencies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Anchored on machine learning and AI algorithms developed and refined over the course of 15+ years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dirty="0"/>
              <a:t>Coexists with your existing billing platform and order to cash processes</a:t>
            </a:r>
            <a:endParaRPr lang="en-US" dirty="0"/>
          </a:p>
        </p:txBody>
      </p:sp>
      <p:sp>
        <p:nvSpPr>
          <p:cNvPr id="8" name="Freeform 35">
            <a:extLst>
              <a:ext uri="{FF2B5EF4-FFF2-40B4-BE49-F238E27FC236}">
                <a16:creationId xmlns:a16="http://schemas.microsoft.com/office/drawing/2014/main" id="{83B84618-97FC-7CEA-CA1F-6D8BB276F611}"/>
              </a:ext>
            </a:extLst>
          </p:cNvPr>
          <p:cNvSpPr/>
          <p:nvPr/>
        </p:nvSpPr>
        <p:spPr>
          <a:xfrm>
            <a:off x="7042124" y="2156855"/>
            <a:ext cx="4868680" cy="3703723"/>
          </a:xfrm>
          <a:custGeom>
            <a:avLst/>
            <a:gdLst>
              <a:gd name="connsiteX0" fmla="*/ 0 w 5286703"/>
              <a:gd name="connsiteY0" fmla="*/ 0 h 4120055"/>
              <a:gd name="connsiteX1" fmla="*/ 0 w 5286703"/>
              <a:gd name="connsiteY1" fmla="*/ 4120055 h 4120055"/>
              <a:gd name="connsiteX2" fmla="*/ 5286703 w 5286703"/>
              <a:gd name="connsiteY2" fmla="*/ 4120055 h 4120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86703" h="4120055">
                <a:moveTo>
                  <a:pt x="0" y="0"/>
                </a:moveTo>
                <a:lnTo>
                  <a:pt x="0" y="4120055"/>
                </a:lnTo>
                <a:lnTo>
                  <a:pt x="5286703" y="4120055"/>
                </a:lnTo>
              </a:path>
            </a:pathLst>
          </a:custGeom>
          <a:noFill/>
          <a:ln w="25400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F8E367-0C1E-4EC5-CA51-23F01A8AC046}"/>
              </a:ext>
            </a:extLst>
          </p:cNvPr>
          <p:cNvSpPr txBox="1"/>
          <p:nvPr/>
        </p:nvSpPr>
        <p:spPr>
          <a:xfrm rot="16200000">
            <a:off x="5428050" y="3758691"/>
            <a:ext cx="2858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  <a:ea typeface="Century Gothic"/>
                <a:cs typeface="Century Gothic"/>
              </a:rPr>
              <a:t>Revenue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93364C62-3114-BF05-B0A0-BB9470801B63}"/>
              </a:ext>
            </a:extLst>
          </p:cNvPr>
          <p:cNvGrpSpPr/>
          <p:nvPr/>
        </p:nvGrpSpPr>
        <p:grpSpPr>
          <a:xfrm>
            <a:off x="7494068" y="3063062"/>
            <a:ext cx="1282262" cy="2797517"/>
            <a:chOff x="1341929" y="2821210"/>
            <a:chExt cx="1282262" cy="2797517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5708B90-7F26-2F1E-6E61-3EE946BDBDFB}"/>
                </a:ext>
              </a:extLst>
            </p:cNvPr>
            <p:cNvSpPr/>
            <p:nvPr/>
          </p:nvSpPr>
          <p:spPr>
            <a:xfrm>
              <a:off x="1341929" y="3266951"/>
              <a:ext cx="1282262" cy="2351776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entury Gothic" panose="020B0502020202020204" pitchFamily="34" charset="0"/>
                </a:rPr>
                <a:t>Costs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971B98A-4775-A4A2-19A2-4C2359B2E94B}"/>
                </a:ext>
              </a:extLst>
            </p:cNvPr>
            <p:cNvSpPr/>
            <p:nvPr/>
          </p:nvSpPr>
          <p:spPr>
            <a:xfrm>
              <a:off x="1341929" y="2821210"/>
              <a:ext cx="1282262" cy="45551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entury Gothic" panose="020B0502020202020204" pitchFamily="34" charset="0"/>
                </a:rPr>
                <a:t>Profits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245BA9EA-00EE-F18A-447F-7ED9ED9EFEBA}"/>
              </a:ext>
            </a:extLst>
          </p:cNvPr>
          <p:cNvGrpSpPr/>
          <p:nvPr/>
        </p:nvGrpSpPr>
        <p:grpSpPr>
          <a:xfrm>
            <a:off x="9796209" y="3052107"/>
            <a:ext cx="1282262" cy="2807290"/>
            <a:chOff x="3644070" y="2810255"/>
            <a:chExt cx="1282262" cy="2807290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BA32F2E4-DEF8-A524-2B3B-E90BD30FC49C}"/>
                </a:ext>
              </a:extLst>
            </p:cNvPr>
            <p:cNvSpPr/>
            <p:nvPr/>
          </p:nvSpPr>
          <p:spPr>
            <a:xfrm>
              <a:off x="3644070" y="2810255"/>
              <a:ext cx="1282262" cy="235177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entury Gothic" panose="020B0502020202020204" pitchFamily="34" charset="0"/>
                </a:rPr>
                <a:t>Profits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60C4918-B9F5-846B-1CCF-170DAD56AF5F}"/>
                </a:ext>
              </a:extLst>
            </p:cNvPr>
            <p:cNvSpPr/>
            <p:nvPr/>
          </p:nvSpPr>
          <p:spPr>
            <a:xfrm>
              <a:off x="3644070" y="5162032"/>
              <a:ext cx="1282262" cy="455513"/>
            </a:xfrm>
            <a:prstGeom prst="rect">
              <a:avLst/>
            </a:prstGeom>
            <a:solidFill>
              <a:schemeClr val="tx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latin typeface="Century Gothic" panose="020B0502020202020204" pitchFamily="34" charset="0"/>
                </a:rPr>
                <a:t>Costs</a:t>
              </a:r>
            </a:p>
          </p:txBody>
        </p:sp>
      </p:grpSp>
      <p:sp>
        <p:nvSpPr>
          <p:cNvPr id="18" name="Oval 17">
            <a:extLst>
              <a:ext uri="{FF2B5EF4-FFF2-40B4-BE49-F238E27FC236}">
                <a16:creationId xmlns:a16="http://schemas.microsoft.com/office/drawing/2014/main" id="{C1693FC6-9F8C-E9CA-5824-A8F9FC3CA964}"/>
              </a:ext>
            </a:extLst>
          </p:cNvPr>
          <p:cNvSpPr/>
          <p:nvPr/>
        </p:nvSpPr>
        <p:spPr>
          <a:xfrm>
            <a:off x="9203073" y="2635590"/>
            <a:ext cx="2450592" cy="3942252"/>
          </a:xfrm>
          <a:prstGeom prst="ellipse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Century Gothic" panose="020B0502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5D9E4ED-1C20-2719-DC29-5685654187D7}"/>
              </a:ext>
            </a:extLst>
          </p:cNvPr>
          <p:cNvSpPr txBox="1"/>
          <p:nvPr/>
        </p:nvSpPr>
        <p:spPr>
          <a:xfrm>
            <a:off x="7284702" y="5859397"/>
            <a:ext cx="173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  <a:ea typeface="Century Gothic"/>
                <a:cs typeface="Century Gothic"/>
              </a:rPr>
              <a:t>Acquisitions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218FD92F-A06B-87F6-F1FA-DB52432C72EF}"/>
              </a:ext>
            </a:extLst>
          </p:cNvPr>
          <p:cNvSpPr txBox="1"/>
          <p:nvPr/>
        </p:nvSpPr>
        <p:spPr>
          <a:xfrm>
            <a:off x="9559666" y="5859397"/>
            <a:ext cx="17374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tx2"/>
                </a:solidFill>
                <a:latin typeface="Century Gothic" panose="020B0502020202020204" pitchFamily="34" charset="0"/>
                <a:ea typeface="Century Gothic"/>
                <a:cs typeface="Century Gothic"/>
              </a:rPr>
              <a:t>Renewals</a:t>
            </a:r>
          </a:p>
        </p:txBody>
      </p:sp>
    </p:spTree>
    <p:extLst>
      <p:ext uri="{BB962C8B-B14F-4D97-AF65-F5344CB8AC3E}">
        <p14:creationId xmlns:p14="http://schemas.microsoft.com/office/powerpoint/2010/main" val="1851613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905A6291-DCEA-093B-202B-01D37275525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290"/>
          <a:stretch/>
        </p:blipFill>
        <p:spPr>
          <a:xfrm>
            <a:off x="455604" y="2580140"/>
            <a:ext cx="8956011" cy="127795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8E98507-1987-3AE1-3548-7F99C8CFAAC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3709"/>
          <a:stretch/>
        </p:blipFill>
        <p:spPr>
          <a:xfrm>
            <a:off x="455604" y="4488674"/>
            <a:ext cx="8956011" cy="1462608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557411D-89AA-F54B-5C16-215F5832F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2023 Vindicia, Inc. All Rights Reserved. Vindicia Confidential.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A35DBE3-387F-C201-1516-19738107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69C6F-772B-4AAF-AB33-7E9BC3FB1DE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412D4A3-3C8E-61F1-BA83-17BD29DBF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noProof="0" dirty="0"/>
              <a:t>Regardless of the industry or product, Vindicia Retain drives success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9683F2-A64F-2FCE-5ED6-2D9BB2D3BED9}"/>
              </a:ext>
            </a:extLst>
          </p:cNvPr>
          <p:cNvSpPr txBox="1"/>
          <p:nvPr/>
        </p:nvSpPr>
        <p:spPr>
          <a:xfrm>
            <a:off x="5780651" y="2820707"/>
            <a:ext cx="1621002" cy="103090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Health and </a:t>
            </a:r>
            <a:br>
              <a:rPr lang="en-US" sz="1600" b="1" dirty="0">
                <a:solidFill>
                  <a:srgbClr val="58595B"/>
                </a:solidFill>
                <a:effectLst/>
              </a:rPr>
            </a:br>
            <a:r>
              <a:rPr lang="en-US" sz="1600" b="1" dirty="0">
                <a:solidFill>
                  <a:srgbClr val="58595B"/>
                </a:solidFill>
                <a:effectLst/>
              </a:rPr>
              <a:t>wellness</a:t>
            </a:r>
            <a:endParaRPr lang="en-US" sz="1600" dirty="0">
              <a:solidFill>
                <a:srgbClr val="58595B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</a:rPr>
              <a:t>49.58%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8F2CB08-F24F-0C4A-21B9-DA0A4DFB55B9}"/>
              </a:ext>
            </a:extLst>
          </p:cNvPr>
          <p:cNvSpPr txBox="1"/>
          <p:nvPr/>
        </p:nvSpPr>
        <p:spPr>
          <a:xfrm>
            <a:off x="1982779" y="2896910"/>
            <a:ext cx="1851919" cy="7725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Publishing</a:t>
            </a:r>
            <a:endParaRPr lang="en-US" sz="1600" dirty="0">
              <a:solidFill>
                <a:srgbClr val="58595B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  <a:effectLst/>
              </a:rPr>
              <a:t>59.98%</a:t>
            </a:r>
            <a:endParaRPr lang="en-US" sz="2800" dirty="0">
              <a:solidFill>
                <a:schemeClr val="accent1"/>
              </a:solidFill>
              <a:effectLst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A49A399-D311-7445-C49D-A75C771C88EA}"/>
              </a:ext>
            </a:extLst>
          </p:cNvPr>
          <p:cNvSpPr txBox="1"/>
          <p:nvPr/>
        </p:nvSpPr>
        <p:spPr>
          <a:xfrm>
            <a:off x="9333475" y="2806225"/>
            <a:ext cx="2602938" cy="77252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Web, home, </a:t>
            </a:r>
            <a:br>
              <a:rPr lang="en-US" sz="1600" b="1" dirty="0">
                <a:solidFill>
                  <a:srgbClr val="58595B"/>
                </a:solidFill>
                <a:effectLst/>
              </a:rPr>
            </a:br>
            <a:r>
              <a:rPr lang="en-US" sz="1600" b="1" dirty="0">
                <a:solidFill>
                  <a:srgbClr val="58595B"/>
                </a:solidFill>
                <a:effectLst/>
              </a:rPr>
              <a:t>and security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</a:rPr>
              <a:t>52.54%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ADC5EDF-142B-E3FF-C2D2-16B89AF07327}"/>
              </a:ext>
            </a:extLst>
          </p:cNvPr>
          <p:cNvSpPr txBox="1"/>
          <p:nvPr/>
        </p:nvSpPr>
        <p:spPr>
          <a:xfrm>
            <a:off x="1982779" y="4918514"/>
            <a:ext cx="2021605" cy="78412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Retail and leisure</a:t>
            </a:r>
            <a:endParaRPr lang="en-US" sz="1600" dirty="0">
              <a:solidFill>
                <a:srgbClr val="58595B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</a:rPr>
              <a:t>39.60%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endParaRPr lang="en-US" sz="1600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EBDA9E7-BDFE-DA3F-9B90-D044EBB76FD3}"/>
              </a:ext>
            </a:extLst>
          </p:cNvPr>
          <p:cNvSpPr txBox="1"/>
          <p:nvPr/>
        </p:nvSpPr>
        <p:spPr>
          <a:xfrm>
            <a:off x="5780651" y="4841855"/>
            <a:ext cx="2021605" cy="7841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Finance and </a:t>
            </a:r>
            <a:br>
              <a:rPr lang="en-US" sz="1600" b="1" dirty="0">
                <a:solidFill>
                  <a:srgbClr val="58595B"/>
                </a:solidFill>
                <a:effectLst/>
              </a:rPr>
            </a:br>
            <a:r>
              <a:rPr lang="en-US" sz="1600" b="1" dirty="0">
                <a:solidFill>
                  <a:srgbClr val="58595B"/>
                </a:solidFill>
                <a:effectLst/>
              </a:rPr>
              <a:t>business</a:t>
            </a: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</a:rPr>
              <a:t>30.30%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A265C1-FE3F-E6AA-C7C0-06DD86AF004E}"/>
              </a:ext>
            </a:extLst>
          </p:cNvPr>
          <p:cNvSpPr txBox="1"/>
          <p:nvPr/>
        </p:nvSpPr>
        <p:spPr>
          <a:xfrm>
            <a:off x="9329431" y="4825527"/>
            <a:ext cx="2162928" cy="96357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1600" b="1" dirty="0">
                <a:solidFill>
                  <a:srgbClr val="58595B"/>
                </a:solidFill>
                <a:effectLst/>
              </a:rPr>
              <a:t>TV, video, </a:t>
            </a:r>
            <a:br>
              <a:rPr lang="en-US" sz="1600" b="1" dirty="0">
                <a:solidFill>
                  <a:srgbClr val="58595B"/>
                </a:solidFill>
                <a:effectLst/>
              </a:rPr>
            </a:br>
            <a:r>
              <a:rPr lang="en-US" sz="1600" b="1" dirty="0">
                <a:solidFill>
                  <a:srgbClr val="58595B"/>
                </a:solidFill>
                <a:effectLst/>
              </a:rPr>
              <a:t>and gaming</a:t>
            </a:r>
            <a:endParaRPr lang="en-US" sz="1600" dirty="0">
              <a:solidFill>
                <a:srgbClr val="58595B"/>
              </a:solidFill>
              <a:effectLst/>
            </a:endParaRPr>
          </a:p>
          <a:p>
            <a:pPr>
              <a:lnSpc>
                <a:spcPct val="90000"/>
              </a:lnSpc>
              <a:spcBef>
                <a:spcPts val="300"/>
              </a:spcBef>
            </a:pPr>
            <a:r>
              <a:rPr lang="en-US" sz="2800" b="1" dirty="0">
                <a:solidFill>
                  <a:schemeClr val="accent1"/>
                </a:solidFill>
              </a:rPr>
              <a:t>39.41%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B811FA2-95CD-2912-D37C-879E72E767FF}"/>
              </a:ext>
            </a:extLst>
          </p:cNvPr>
          <p:cNvSpPr/>
          <p:nvPr/>
        </p:nvSpPr>
        <p:spPr>
          <a:xfrm>
            <a:off x="455604" y="1949565"/>
            <a:ext cx="10179340" cy="5616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noProof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Real-world payment recovery success rates achieved by Vindicia Retain clients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97456"/>
      </p:ext>
    </p:extLst>
  </p:cSld>
  <p:clrMapOvr>
    <a:masterClrMapping/>
  </p:clrMapOvr>
</p:sld>
</file>

<file path=ppt/theme/theme1.xml><?xml version="1.0" encoding="utf-8"?>
<a:theme xmlns:a="http://schemas.openxmlformats.org/drawingml/2006/main" name="Vindicia Theme">
  <a:themeElements>
    <a:clrScheme name="Custom 58">
      <a:dk1>
        <a:sysClr val="windowText" lastClr="000000"/>
      </a:dk1>
      <a:lt1>
        <a:sysClr val="window" lastClr="FFFFFF"/>
      </a:lt1>
      <a:dk2>
        <a:srgbClr val="5E5F5E"/>
      </a:dk2>
      <a:lt2>
        <a:srgbClr val="E7E6E6"/>
      </a:lt2>
      <a:accent1>
        <a:srgbClr val="AE62F8"/>
      </a:accent1>
      <a:accent2>
        <a:srgbClr val="FC757C"/>
      </a:accent2>
      <a:accent3>
        <a:srgbClr val="63C9F7"/>
      </a:accent3>
      <a:accent4>
        <a:srgbClr val="78DD36"/>
      </a:accent4>
      <a:accent5>
        <a:srgbClr val="5204BE"/>
      </a:accent5>
      <a:accent6>
        <a:srgbClr val="DD2C46"/>
      </a:accent6>
      <a:hlink>
        <a:srgbClr val="045EA8"/>
      </a:hlink>
      <a:folHlink>
        <a:srgbClr val="419315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265</Words>
  <Application>Microsoft Office PowerPoint</Application>
  <PresentationFormat>Widescreen</PresentationFormat>
  <Paragraphs>46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Vindicia Theme</vt:lpstr>
      <vt:lpstr>Retaining an additional 5% of subscribers each month leads to long-term growth </vt:lpstr>
      <vt:lpstr>The power of retention on profitability </vt:lpstr>
      <vt:lpstr>Regardless of the industry or product, Vindicia Retain drives success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Real-world payment recovery success rates achieved by Vindicia Retain clients</dc:title>
  <dc:creator>Sonali Singh</dc:creator>
  <cp:lastModifiedBy>Sonali Singh</cp:lastModifiedBy>
  <cp:revision>1</cp:revision>
  <dcterms:created xsi:type="dcterms:W3CDTF">2023-11-06T18:14:51Z</dcterms:created>
  <dcterms:modified xsi:type="dcterms:W3CDTF">2023-11-06T21:24:08Z</dcterms:modified>
</cp:coreProperties>
</file>