
<file path=[Content_Types].xml><?xml version="1.0" encoding="utf-8"?>
<Types xmlns="http://schemas.openxmlformats.org/package/2006/content-types">
  <Default Extension="gif" ContentType="image/gif"/>
  <Default Extension="JPE" ContentType="image/jpeg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1"/>
  </p:notesMasterIdLst>
  <p:sldIdLst>
    <p:sldId id="256" r:id="rId2"/>
    <p:sldId id="6048" r:id="rId3"/>
    <p:sldId id="345" r:id="rId4"/>
    <p:sldId id="346" r:id="rId5"/>
    <p:sldId id="347" r:id="rId6"/>
    <p:sldId id="348" r:id="rId7"/>
    <p:sldId id="263" r:id="rId8"/>
    <p:sldId id="264" r:id="rId9"/>
    <p:sldId id="265" r:id="rId10"/>
    <p:sldId id="325" r:id="rId11"/>
    <p:sldId id="269" r:id="rId12"/>
    <p:sldId id="270" r:id="rId13"/>
    <p:sldId id="271" r:id="rId14"/>
    <p:sldId id="272" r:id="rId15"/>
    <p:sldId id="273" r:id="rId16"/>
    <p:sldId id="310" r:id="rId17"/>
    <p:sldId id="311" r:id="rId18"/>
    <p:sldId id="903" r:id="rId19"/>
    <p:sldId id="6049" r:id="rId20"/>
    <p:sldId id="6053" r:id="rId21"/>
    <p:sldId id="6052" r:id="rId22"/>
    <p:sldId id="260" r:id="rId23"/>
    <p:sldId id="261" r:id="rId24"/>
    <p:sldId id="893" r:id="rId25"/>
    <p:sldId id="894" r:id="rId26"/>
    <p:sldId id="262" r:id="rId27"/>
    <p:sldId id="267" r:id="rId28"/>
    <p:sldId id="895" r:id="rId29"/>
    <p:sldId id="268" r:id="rId30"/>
    <p:sldId id="896" r:id="rId31"/>
    <p:sldId id="897" r:id="rId32"/>
    <p:sldId id="898" r:id="rId33"/>
    <p:sldId id="899" r:id="rId34"/>
    <p:sldId id="900" r:id="rId35"/>
    <p:sldId id="901" r:id="rId36"/>
    <p:sldId id="283" r:id="rId37"/>
    <p:sldId id="344" r:id="rId38"/>
    <p:sldId id="6050" r:id="rId39"/>
    <p:sldId id="343" r:id="rId4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B93"/>
    <a:srgbClr val="B80021"/>
    <a:srgbClr val="D0DEE7"/>
    <a:srgbClr val="C7D7E3"/>
    <a:srgbClr val="E9EEF3"/>
    <a:srgbClr val="8CC6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2"/>
    <p:restoredTop sz="94648"/>
  </p:normalViewPr>
  <p:slideViewPr>
    <p:cSldViewPr snapToGrid="0">
      <p:cViewPr varScale="1">
        <p:scale>
          <a:sx n="112" d="100"/>
          <a:sy n="112" d="100"/>
        </p:scale>
        <p:origin x="3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9" name="Shape 9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04292"/>
            <a:ext cx="258624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DIN Next LT Pro Bold Condensed"/>
          <a:ea typeface="DIN Next LT Pro Bold Condensed"/>
          <a:cs typeface="DIN Next LT Pro Bold Condensed"/>
          <a:sym typeface="DIN Next LT Pro Bold Condensed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DIN Next LT Pro Bold Condensed"/>
          <a:ea typeface="DIN Next LT Pro Bold Condensed"/>
          <a:cs typeface="DIN Next LT Pro Bold Condensed"/>
          <a:sym typeface="DIN Next LT Pro Bold Condensed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DIN Next LT Pro Bold Condensed"/>
          <a:ea typeface="DIN Next LT Pro Bold Condensed"/>
          <a:cs typeface="DIN Next LT Pro Bold Condensed"/>
          <a:sym typeface="DIN Next LT Pro Bold Condensed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DIN Next LT Pro Bold Condensed"/>
          <a:ea typeface="DIN Next LT Pro Bold Condensed"/>
          <a:cs typeface="DIN Next LT Pro Bold Condensed"/>
          <a:sym typeface="DIN Next LT Pro Bold Condensed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DIN Next LT Pro Bold Condensed"/>
          <a:ea typeface="DIN Next LT Pro Bold Condensed"/>
          <a:cs typeface="DIN Next LT Pro Bold Condensed"/>
          <a:sym typeface="DIN Next LT Pro Bold Condensed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DIN Next LT Pro Bold Condensed"/>
          <a:ea typeface="DIN Next LT Pro Bold Condensed"/>
          <a:cs typeface="DIN Next LT Pro Bold Condensed"/>
          <a:sym typeface="DIN Next LT Pro Bold Condensed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DIN Next LT Pro Bold Condensed"/>
          <a:ea typeface="DIN Next LT Pro Bold Condensed"/>
          <a:cs typeface="DIN Next LT Pro Bold Condensed"/>
          <a:sym typeface="DIN Next LT Pro Bold Condensed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DIN Next LT Pro Bold Condensed"/>
          <a:ea typeface="DIN Next LT Pro Bold Condensed"/>
          <a:cs typeface="DIN Next LT Pro Bold Condensed"/>
          <a:sym typeface="DIN Next LT Pro Bold Condensed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DIN Next LT Pro Bold Condensed"/>
          <a:ea typeface="DIN Next LT Pro Bold Condensed"/>
          <a:cs typeface="DIN Next LT Pro Bold Condensed"/>
          <a:sym typeface="DIN Next LT Pro Bold Condensed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DIN Next LT Pro Light"/>
          <a:ea typeface="DIN Next LT Pro Light"/>
          <a:cs typeface="DIN Next LT Pro Light"/>
          <a:sym typeface="DIN Next LT Pro Light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DIN Next LT Pro Light"/>
          <a:ea typeface="DIN Next LT Pro Light"/>
          <a:cs typeface="DIN Next LT Pro Light"/>
          <a:sym typeface="DIN Next LT Pro Light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DIN Next LT Pro Light"/>
          <a:ea typeface="DIN Next LT Pro Light"/>
          <a:cs typeface="DIN Next LT Pro Light"/>
          <a:sym typeface="DIN Next LT Pro Light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DIN Next LT Pro Light"/>
          <a:ea typeface="DIN Next LT Pro Light"/>
          <a:cs typeface="DIN Next LT Pro Light"/>
          <a:sym typeface="DIN Next LT Pro Light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DIN Next LT Pro Light"/>
          <a:ea typeface="DIN Next LT Pro Light"/>
          <a:cs typeface="DIN Next LT Pro Light"/>
          <a:sym typeface="DIN Next LT Pro Light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DIN Next LT Pro Light"/>
          <a:ea typeface="DIN Next LT Pro Light"/>
          <a:cs typeface="DIN Next LT Pro Light"/>
          <a:sym typeface="DIN Next LT Pro Light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DIN Next LT Pro Light"/>
          <a:ea typeface="DIN Next LT Pro Light"/>
          <a:cs typeface="DIN Next LT Pro Light"/>
          <a:sym typeface="DIN Next LT Pro Light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DIN Next LT Pro Light"/>
          <a:ea typeface="DIN Next LT Pro Light"/>
          <a:cs typeface="DIN Next LT Pro Light"/>
          <a:sym typeface="DIN Next LT Pro Light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DIN Next LT Pro Light"/>
          <a:ea typeface="DIN Next LT Pro Light"/>
          <a:cs typeface="DIN Next LT Pro Light"/>
          <a:sym typeface="DIN Next LT Pro Light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tangle"/>
          <p:cNvSpPr/>
          <p:nvPr/>
        </p:nvSpPr>
        <p:spPr>
          <a:xfrm>
            <a:off x="-23880" y="-12653"/>
            <a:ext cx="12239760" cy="6883306"/>
          </a:xfrm>
          <a:prstGeom prst="rect">
            <a:avLst/>
          </a:prstGeom>
          <a:gradFill>
            <a:gsLst>
              <a:gs pos="367">
                <a:srgbClr val="C5D6E2"/>
              </a:gs>
              <a:gs pos="99743">
                <a:srgbClr val="F0F3F6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02" name="Subtitle 2"/>
          <p:cNvSpPr txBox="1">
            <a:spLocks noGrp="1"/>
          </p:cNvSpPr>
          <p:nvPr>
            <p:ph type="subTitle" sz="half" idx="1"/>
          </p:nvPr>
        </p:nvSpPr>
        <p:spPr>
          <a:xfrm>
            <a:off x="0" y="3088414"/>
            <a:ext cx="12192000" cy="2470289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>
              <a:defRPr sz="6800">
                <a:solidFill>
                  <a:srgbClr val="B80021"/>
                </a:solidFill>
                <a:latin typeface="DIN Next LT Pro Bold Condensed"/>
                <a:ea typeface="DIN Next LT Pro Bold Condensed"/>
                <a:cs typeface="DIN Next LT Pro Bold Condensed"/>
                <a:sym typeface="DIN Next LT Pro Bold Condensed"/>
              </a:defRPr>
            </a:pPr>
            <a:r>
              <a:rPr lang="en-US" sz="8600" dirty="0"/>
              <a:t> How subscription growth stalls and what to do about it.</a:t>
            </a:r>
          </a:p>
          <a:p>
            <a:pPr>
              <a:defRPr sz="6800">
                <a:solidFill>
                  <a:srgbClr val="B80021"/>
                </a:solidFill>
                <a:latin typeface="DIN Next LT Pro Bold Condensed"/>
                <a:ea typeface="DIN Next LT Pro Bold Condensed"/>
                <a:cs typeface="DIN Next LT Pro Bold Condensed"/>
                <a:sym typeface="DIN Next LT Pro Bold Condensed"/>
              </a:defRPr>
            </a:pPr>
            <a:r>
              <a:rPr lang="en-US" dirty="0"/>
              <a:t> </a:t>
            </a:r>
            <a:endParaRPr dirty="0"/>
          </a:p>
        </p:txBody>
      </p:sp>
      <p:pic>
        <p:nvPicPr>
          <p:cNvPr id="104" name="Be-Unleavable-1e.png" descr="Be-Unleavable-1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0957" y="5792132"/>
            <a:ext cx="3870085" cy="842412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Line"/>
          <p:cNvSpPr/>
          <p:nvPr/>
        </p:nvSpPr>
        <p:spPr>
          <a:xfrm>
            <a:off x="477855" y="6322737"/>
            <a:ext cx="3629473" cy="1"/>
          </a:xfrm>
          <a:prstGeom prst="line">
            <a:avLst/>
          </a:prstGeom>
          <a:ln w="190500">
            <a:solidFill>
              <a:srgbClr val="004B93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6" name="Line"/>
          <p:cNvSpPr/>
          <p:nvPr/>
        </p:nvSpPr>
        <p:spPr>
          <a:xfrm>
            <a:off x="8084673" y="6322737"/>
            <a:ext cx="3629473" cy="1"/>
          </a:xfrm>
          <a:prstGeom prst="line">
            <a:avLst/>
          </a:prstGeom>
          <a:ln w="190500">
            <a:solidFill>
              <a:srgbClr val="004B93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BA2D6C-360B-60CA-D373-3FF7F6D03CCE}"/>
              </a:ext>
            </a:extLst>
          </p:cNvPr>
          <p:cNvSpPr txBox="1"/>
          <p:nvPr/>
        </p:nvSpPr>
        <p:spPr>
          <a:xfrm>
            <a:off x="23880" y="535262"/>
            <a:ext cx="12192000" cy="24314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en-US" sz="8000" b="1" i="0" dirty="0">
                <a:solidFill>
                  <a:srgbClr val="004B93"/>
                </a:solidFill>
                <a:effectLst/>
                <a:latin typeface="DIN Next LT Pro Bold Condensed" panose="020B0806020203050203" pitchFamily="34" charset="0"/>
              </a:rPr>
              <a:t>The 9X Subscription Growth Secret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7200" b="0" i="0" u="none" strike="noStrike" cap="none" spc="0" normalizeH="0" baseline="0" dirty="0">
              <a:ln>
                <a:noFill/>
              </a:ln>
              <a:solidFill>
                <a:srgbClr val="004B93"/>
              </a:solidFill>
              <a:effectLst/>
              <a:uFillTx/>
              <a:latin typeface="DIN Next LT Pro Bold Condensed" panose="020B0806020203050203" pitchFamily="34" charset="0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Rectangle"/>
          <p:cNvSpPr/>
          <p:nvPr/>
        </p:nvSpPr>
        <p:spPr>
          <a:xfrm>
            <a:off x="-6982" y="-21155"/>
            <a:ext cx="12239761" cy="6883306"/>
          </a:xfrm>
          <a:prstGeom prst="rect">
            <a:avLst/>
          </a:prstGeom>
          <a:gradFill>
            <a:gsLst>
              <a:gs pos="256">
                <a:srgbClr val="F0F3F6"/>
              </a:gs>
              <a:gs pos="99632">
                <a:srgbClr val="C5D6E2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29" name="Title 1"/>
          <p:cNvSpPr txBox="1">
            <a:spLocks noGrp="1"/>
          </p:cNvSpPr>
          <p:nvPr>
            <p:ph type="title"/>
          </p:nvPr>
        </p:nvSpPr>
        <p:spPr>
          <a:xfrm>
            <a:off x="-1" y="432196"/>
            <a:ext cx="12192001" cy="1325564"/>
          </a:xfrm>
          <a:prstGeom prst="rect">
            <a:avLst/>
          </a:prstGeom>
        </p:spPr>
        <p:txBody>
          <a:bodyPr/>
          <a:lstStyle>
            <a:lvl1pPr algn="ctr">
              <a:defRPr sz="8000">
                <a:solidFill>
                  <a:srgbClr val="B80021"/>
                </a:solidFill>
              </a:defRPr>
            </a:lvl1pPr>
          </a:lstStyle>
          <a:p>
            <a:r>
              <a:t>Subscription Growth Ceiling</a:t>
            </a:r>
          </a:p>
        </p:txBody>
      </p:sp>
      <p:sp>
        <p:nvSpPr>
          <p:cNvPr id="130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-1" y="1879804"/>
            <a:ext cx="12192001" cy="2842675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  <a:defRPr sz="4000" b="1">
                <a:latin typeface="DIN Next LT Pro Bold Condensed"/>
                <a:ea typeface="DIN Next LT Pro Bold Condensed"/>
                <a:cs typeface="DIN Next LT Pro Bold Condensed"/>
                <a:sym typeface="DIN Next LT Pro Bold Condensed"/>
              </a:defRPr>
            </a:pPr>
            <a:r>
              <a:rPr dirty="0"/>
              <a:t>New Subscribers ÷ Churn Rate = Membership Growth Ceiling</a:t>
            </a:r>
          </a:p>
          <a:p>
            <a:pPr marL="0" indent="0" algn="ctr">
              <a:buSzTx/>
              <a:buNone/>
              <a:defRPr sz="5000" b="1">
                <a:latin typeface="DIN Next LT Pro Bold Condensed"/>
                <a:ea typeface="DIN Next LT Pro Bold Condensed"/>
                <a:cs typeface="DIN Next LT Pro Bold Condensed"/>
                <a:sym typeface="DIN Next LT Pro Bold Condensed"/>
              </a:defRPr>
            </a:pPr>
            <a:r>
              <a:rPr dirty="0"/>
              <a:t>1,000 ÷ 8% = 12,500</a:t>
            </a:r>
          </a:p>
        </p:txBody>
      </p:sp>
      <p:pic>
        <p:nvPicPr>
          <p:cNvPr id="131" name="Calculator.png" descr="Calculat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619" y="3732999"/>
            <a:ext cx="3784930" cy="284267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5344793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build="p" bldLvl="5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Rectangle"/>
          <p:cNvSpPr/>
          <p:nvPr/>
        </p:nvSpPr>
        <p:spPr>
          <a:xfrm>
            <a:off x="-23880" y="8684"/>
            <a:ext cx="12239760" cy="6883306"/>
          </a:xfrm>
          <a:prstGeom prst="rect">
            <a:avLst/>
          </a:prstGeom>
          <a:gradFill>
            <a:gsLst>
              <a:gs pos="256">
                <a:srgbClr val="F0F3F6"/>
              </a:gs>
              <a:gs pos="99632">
                <a:srgbClr val="C5D6E2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00" name="Title 1"/>
          <p:cNvSpPr txBox="1"/>
          <p:nvPr/>
        </p:nvSpPr>
        <p:spPr>
          <a:xfrm>
            <a:off x="-11916" y="396640"/>
            <a:ext cx="12192001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 fontScale="85000" lnSpcReduction="10000"/>
          </a:bodyPr>
          <a:lstStyle>
            <a:lvl1pPr algn="ctr">
              <a:lnSpc>
                <a:spcPct val="90000"/>
              </a:lnSpc>
              <a:defRPr sz="8000">
                <a:solidFill>
                  <a:srgbClr val="B80021"/>
                </a:solidFill>
                <a:latin typeface="DIN Next LT Pro Bold Condensed"/>
                <a:ea typeface="DIN Next LT Pro Bold Condensed"/>
                <a:cs typeface="DIN Next LT Pro Bold Condensed"/>
                <a:sym typeface="DIN Next LT Pro Bold Condensed"/>
              </a:defRPr>
            </a:lvl1pPr>
          </a:lstStyle>
          <a:p>
            <a:r>
              <a:t>Customer Acquisition Cost (CAC)</a:t>
            </a:r>
          </a:p>
        </p:txBody>
      </p:sp>
      <p:sp>
        <p:nvSpPr>
          <p:cNvPr id="201" name="Content Placeholder 2"/>
          <p:cNvSpPr txBox="1"/>
          <p:nvPr/>
        </p:nvSpPr>
        <p:spPr>
          <a:xfrm>
            <a:off x="-11916" y="1882730"/>
            <a:ext cx="12192001" cy="2842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/>
              <a:defRPr sz="4000" b="1">
                <a:latin typeface="DIN Next LT Pro Bold Condensed"/>
                <a:ea typeface="DIN Next LT Pro Bold Condensed"/>
                <a:cs typeface="DIN Next LT Pro Bold Condensed"/>
                <a:sym typeface="DIN Next LT Pro Bold Condensed"/>
              </a:defRPr>
            </a:pPr>
            <a:r>
              <a:rPr dirty="0"/>
              <a:t>Marketing Expenses ÷ # of New Subscribers = CAC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buFont typeface="Arial"/>
              <a:defRPr sz="5000" b="1">
                <a:latin typeface="DIN Next LT Pro Bold Condensed"/>
                <a:ea typeface="DIN Next LT Pro Bold Condensed"/>
                <a:cs typeface="DIN Next LT Pro Bold Condensed"/>
                <a:sym typeface="DIN Next LT Pro Bold Condensed"/>
              </a:defRPr>
            </a:pPr>
            <a:r>
              <a:rPr dirty="0"/>
              <a:t>$500,000 ÷ 1,000 = $500.00</a:t>
            </a:r>
          </a:p>
        </p:txBody>
      </p:sp>
      <p:pic>
        <p:nvPicPr>
          <p:cNvPr id="202" name="Calculator.png" descr="Calculat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619" y="3732999"/>
            <a:ext cx="3784930" cy="28426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" grpId="1" build="p" bldLvl="5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Rectangle"/>
          <p:cNvSpPr/>
          <p:nvPr/>
        </p:nvSpPr>
        <p:spPr>
          <a:xfrm>
            <a:off x="-23880" y="-12653"/>
            <a:ext cx="12239760" cy="6883306"/>
          </a:xfrm>
          <a:prstGeom prst="rect">
            <a:avLst/>
          </a:prstGeom>
          <a:gradFill>
            <a:gsLst>
              <a:gs pos="256">
                <a:srgbClr val="F0F3F6"/>
              </a:gs>
              <a:gs pos="99632">
                <a:srgbClr val="C5D6E2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05" name="Rectangle"/>
          <p:cNvSpPr/>
          <p:nvPr/>
        </p:nvSpPr>
        <p:spPr>
          <a:xfrm>
            <a:off x="-11846" y="-3624"/>
            <a:ext cx="12250120" cy="1583513"/>
          </a:xfrm>
          <a:prstGeom prst="rect">
            <a:avLst/>
          </a:prstGeom>
          <a:solidFill>
            <a:srgbClr val="004B93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06" name="TextBox 1"/>
          <p:cNvSpPr txBox="1"/>
          <p:nvPr/>
        </p:nvSpPr>
        <p:spPr>
          <a:xfrm>
            <a:off x="2686050" y="269516"/>
            <a:ext cx="6819901" cy="1107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0000"/>
              </a:lnSpc>
              <a:defRPr sz="8000">
                <a:solidFill>
                  <a:srgbClr val="FFFFFF"/>
                </a:solidFill>
                <a:latin typeface="DIN Next LT Pro Bold Condensed"/>
                <a:ea typeface="DIN Next LT Pro Bold Condensed"/>
                <a:cs typeface="DIN Next LT Pro Bold Condensed"/>
                <a:sym typeface="DIN Next LT Pro Bold Condensed"/>
              </a:defRPr>
            </a:lvl1pPr>
          </a:lstStyle>
          <a:p>
            <a:r>
              <a:t>CAC Payback Period</a:t>
            </a:r>
          </a:p>
        </p:txBody>
      </p:sp>
      <p:pic>
        <p:nvPicPr>
          <p:cNvPr id="207" name="The CAC Payback Period-1-01.png" descr="The CAC Payback Period-1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816" y="1195012"/>
            <a:ext cx="9108368" cy="55612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The CAC Payback Period-2-01.png" descr="The CAC Payback Period-2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817" y="1195012"/>
            <a:ext cx="9108366" cy="55612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The CAC Payback Period-3-01.png" descr="The CAC Payback Period-3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817" y="1195012"/>
            <a:ext cx="9108366" cy="55612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1" animBg="1" advAuto="0"/>
      <p:bldP spid="208" grpId="2" animBg="1" advAuto="0"/>
      <p:bldP spid="209" grpId="3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Rectangle"/>
          <p:cNvSpPr/>
          <p:nvPr/>
        </p:nvSpPr>
        <p:spPr>
          <a:xfrm>
            <a:off x="-23880" y="-12653"/>
            <a:ext cx="12239760" cy="6883306"/>
          </a:xfrm>
          <a:prstGeom prst="rect">
            <a:avLst/>
          </a:prstGeom>
          <a:gradFill>
            <a:gsLst>
              <a:gs pos="256">
                <a:srgbClr val="F0F3F6"/>
              </a:gs>
              <a:gs pos="99632">
                <a:srgbClr val="C5D6E2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212" name="Calculator.png" descr="Calculat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4662" y="4373198"/>
            <a:ext cx="2864887" cy="2151676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Content Placeholder 2"/>
          <p:cNvSpPr txBox="1"/>
          <p:nvPr/>
        </p:nvSpPr>
        <p:spPr>
          <a:xfrm>
            <a:off x="883920" y="4208024"/>
            <a:ext cx="10424160" cy="1576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5000" b="1">
                <a:latin typeface="DIN Next LT Pro Bold Condensed"/>
                <a:ea typeface="DIN Next LT Pro Bold Condensed"/>
                <a:cs typeface="DIN Next LT Pro Bold Condensed"/>
                <a:sym typeface="DIN Next LT Pro Bold Condensed"/>
              </a:defRPr>
            </a:lvl1pPr>
          </a:lstStyle>
          <a:p>
            <a:r>
              <a:t>$500 ÷ 75 = 6⅔</a:t>
            </a:r>
            <a:endParaRPr b="0">
              <a:latin typeface="DIN Next LT Pro Bold"/>
              <a:ea typeface="DIN Next LT Pro Bold"/>
              <a:cs typeface="DIN Next LT Pro Bold"/>
              <a:sym typeface="DIN Next LT Pro Bold"/>
            </a:endParaRPr>
          </a:p>
        </p:txBody>
      </p:sp>
      <p:sp>
        <p:nvSpPr>
          <p:cNvPr id="214" name="Content Placeholder 2"/>
          <p:cNvSpPr txBox="1"/>
          <p:nvPr/>
        </p:nvSpPr>
        <p:spPr>
          <a:xfrm>
            <a:off x="883919" y="2473227"/>
            <a:ext cx="10424161" cy="1576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90000"/>
              </a:lnSpc>
              <a:buFont typeface="Arial"/>
              <a:defRPr sz="5000">
                <a:latin typeface="DIN Next LT Pro Bold Condensed"/>
                <a:ea typeface="DIN Next LT Pro Bold Condensed"/>
                <a:cs typeface="DIN Next LT Pro Bold Condensed"/>
                <a:sym typeface="DIN Next LT Pro Bold Condensed"/>
              </a:defRPr>
            </a:lvl1pPr>
          </a:lstStyle>
          <a:p>
            <a:r>
              <a:rPr dirty="0"/>
              <a:t>CAC - $500.00</a:t>
            </a:r>
          </a:p>
        </p:txBody>
      </p:sp>
      <p:sp>
        <p:nvSpPr>
          <p:cNvPr id="215" name="TextBox 2"/>
          <p:cNvSpPr txBox="1"/>
          <p:nvPr/>
        </p:nvSpPr>
        <p:spPr>
          <a:xfrm rot="20481773">
            <a:off x="4829782" y="3886782"/>
            <a:ext cx="4085151" cy="1446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6000">
                <a:solidFill>
                  <a:srgbClr val="C00000"/>
                </a:solidFill>
                <a:latin typeface="DIN Next LT Pro Bold Condensed"/>
                <a:ea typeface="DIN Next LT Pro Bold Condensed"/>
                <a:cs typeface="DIN Next LT Pro Bold Condensed"/>
                <a:sym typeface="DIN Next LT Pro Bold Condensed"/>
              </a:defRPr>
            </a:lvl1pPr>
          </a:lstStyle>
          <a:p>
            <a:r>
              <a:rPr sz="8800" dirty="0"/>
              <a:t>WRONG</a:t>
            </a:r>
          </a:p>
        </p:txBody>
      </p:sp>
      <p:sp>
        <p:nvSpPr>
          <p:cNvPr id="216" name="Rectangle"/>
          <p:cNvSpPr/>
          <p:nvPr/>
        </p:nvSpPr>
        <p:spPr>
          <a:xfrm>
            <a:off x="-11846" y="-3624"/>
            <a:ext cx="12250120" cy="1583513"/>
          </a:xfrm>
          <a:prstGeom prst="rect">
            <a:avLst/>
          </a:prstGeom>
          <a:solidFill>
            <a:srgbClr val="004B93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7" name="TextBox 1"/>
          <p:cNvSpPr txBox="1"/>
          <p:nvPr/>
        </p:nvSpPr>
        <p:spPr>
          <a:xfrm>
            <a:off x="2686050" y="269516"/>
            <a:ext cx="6819901" cy="1107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0000"/>
              </a:lnSpc>
              <a:defRPr sz="8000">
                <a:solidFill>
                  <a:srgbClr val="FFFFFF"/>
                </a:solidFill>
                <a:latin typeface="DIN Next LT Pro Bold Condensed"/>
                <a:ea typeface="DIN Next LT Pro Bold Condensed"/>
                <a:cs typeface="DIN Next LT Pro Bold Condensed"/>
                <a:sym typeface="DIN Next LT Pro Bold Condensed"/>
              </a:defRPr>
            </a:lvl1pPr>
          </a:lstStyle>
          <a:p>
            <a:r>
              <a:t>CAC Payback Period</a:t>
            </a:r>
          </a:p>
        </p:txBody>
      </p:sp>
      <p:sp>
        <p:nvSpPr>
          <p:cNvPr id="218" name="Content Placeholder 2"/>
          <p:cNvSpPr txBox="1"/>
          <p:nvPr/>
        </p:nvSpPr>
        <p:spPr>
          <a:xfrm>
            <a:off x="901134" y="3298728"/>
            <a:ext cx="10424160" cy="739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5000" b="1">
                <a:latin typeface="DIN Next LT Pro Bold Condensed"/>
                <a:ea typeface="DIN Next LT Pro Bold Condensed"/>
                <a:cs typeface="DIN Next LT Pro Bold Condensed"/>
                <a:sym typeface="DIN Next LT Pro Bold Condensed"/>
              </a:defRPr>
            </a:lvl1pPr>
          </a:lstStyle>
          <a:p>
            <a:r>
              <a:t>Average RPM - $75.00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3" animBg="1" advAuto="0"/>
      <p:bldP spid="214" grpId="1" build="p" bldLvl="5" animBg="1" advAuto="0"/>
      <p:bldP spid="215" grpId="4" animBg="1" advAuto="0"/>
      <p:bldP spid="218" grpId="2" build="p" bldLvl="5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Rectangle"/>
          <p:cNvSpPr/>
          <p:nvPr/>
        </p:nvSpPr>
        <p:spPr>
          <a:xfrm>
            <a:off x="9336813" y="-12653"/>
            <a:ext cx="2913496" cy="6883306"/>
          </a:xfrm>
          <a:prstGeom prst="rect">
            <a:avLst/>
          </a:prstGeom>
          <a:gradFill>
            <a:gsLst>
              <a:gs pos="367">
                <a:srgbClr val="C5D6E2"/>
              </a:gs>
              <a:gs pos="100000">
                <a:srgbClr val="FFFFFF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21" name="Rectangle"/>
          <p:cNvSpPr/>
          <p:nvPr/>
        </p:nvSpPr>
        <p:spPr>
          <a:xfrm>
            <a:off x="-23880" y="-12653"/>
            <a:ext cx="2913496" cy="6883306"/>
          </a:xfrm>
          <a:prstGeom prst="rect">
            <a:avLst/>
          </a:prstGeom>
          <a:gradFill>
            <a:gsLst>
              <a:gs pos="367">
                <a:srgbClr val="C5D6E2"/>
              </a:gs>
              <a:gs pos="100000">
                <a:srgbClr val="FFFFFF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22" name="Rectangle"/>
          <p:cNvSpPr/>
          <p:nvPr/>
        </p:nvSpPr>
        <p:spPr>
          <a:xfrm>
            <a:off x="-11846" y="-3624"/>
            <a:ext cx="12250120" cy="1583513"/>
          </a:xfrm>
          <a:prstGeom prst="rect">
            <a:avLst/>
          </a:prstGeom>
          <a:solidFill>
            <a:srgbClr val="004B93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23" name="Title 1"/>
          <p:cNvSpPr txBox="1">
            <a:spLocks noGrp="1"/>
          </p:cNvSpPr>
          <p:nvPr>
            <p:ph type="title"/>
          </p:nvPr>
        </p:nvSpPr>
        <p:spPr>
          <a:xfrm>
            <a:off x="838200" y="-89"/>
            <a:ext cx="10515600" cy="1325564"/>
          </a:xfrm>
          <a:prstGeom prst="rect">
            <a:avLst/>
          </a:prstGeom>
        </p:spPr>
        <p:txBody>
          <a:bodyPr/>
          <a:lstStyle>
            <a:lvl1pPr algn="ctr">
              <a:defRPr sz="5400">
                <a:solidFill>
                  <a:srgbClr val="FFFFFF"/>
                </a:solidFill>
              </a:defRPr>
            </a:lvl1pPr>
          </a:lstStyle>
          <a:p>
            <a:r>
              <a:t>Subscription Cohort Analysis</a:t>
            </a:r>
          </a:p>
        </p:txBody>
      </p:sp>
      <p:sp>
        <p:nvSpPr>
          <p:cNvPr id="224" name="TextBox 5"/>
          <p:cNvSpPr txBox="1"/>
          <p:nvPr/>
        </p:nvSpPr>
        <p:spPr>
          <a:xfrm>
            <a:off x="2270268" y="943893"/>
            <a:ext cx="7651464" cy="492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200" b="1">
                <a:solidFill>
                  <a:srgbClr val="FFFFFF"/>
                </a:solidFill>
                <a:latin typeface="DIN Next LT Pro Bold Condensed"/>
                <a:ea typeface="DIN Next LT Pro Bold Condensed"/>
                <a:cs typeface="DIN Next LT Pro Bold Condensed"/>
                <a:sym typeface="DIN Next LT Pro Bold Condensed"/>
              </a:defRPr>
            </a:lvl1pPr>
          </a:lstStyle>
          <a:p>
            <a:r>
              <a:t>Subscription with average 8% monthly churn rate</a:t>
            </a:r>
          </a:p>
        </p:txBody>
      </p:sp>
      <p:graphicFrame>
        <p:nvGraphicFramePr>
          <p:cNvPr id="225" name="Table"/>
          <p:cNvGraphicFramePr/>
          <p:nvPr/>
        </p:nvGraphicFramePr>
        <p:xfrm>
          <a:off x="2938214" y="2040055"/>
          <a:ext cx="6350000" cy="5892552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317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l" defTabSz="457200">
                        <a:lnSpc>
                          <a:spcPts val="3500"/>
                        </a:lnSpc>
                        <a:spcBef>
                          <a:spcPts val="900"/>
                        </a:spcBef>
                        <a:defRPr sz="1800"/>
                      </a:pPr>
                      <a:r>
                        <a:rPr sz="16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Month 1</a:t>
                      </a:r>
                    </a:p>
                  </a:txBody>
                  <a:tcPr marL="50800" marR="50800" marT="50800" marB="50800" anchor="b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T w="12700">
                      <a:solidFill>
                        <a:srgbClr val="FFFFFF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3500"/>
                        </a:lnSpc>
                        <a:spcBef>
                          <a:spcPts val="900"/>
                        </a:spcBef>
                        <a:defRPr sz="1800"/>
                      </a:pPr>
                      <a:r>
                        <a:rPr sz="16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100%</a:t>
                      </a:r>
                    </a:p>
                  </a:txBody>
                  <a:tcPr marL="50800" marR="50800" marT="50800" marB="50800" anchor="b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defTabSz="457200">
                        <a:lnSpc>
                          <a:spcPts val="3500"/>
                        </a:lnSpc>
                        <a:spcBef>
                          <a:spcPts val="900"/>
                        </a:spcBef>
                        <a:defRPr sz="1800"/>
                      </a:pPr>
                      <a:r>
                        <a:rPr sz="16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Month 2</a:t>
                      </a:r>
                    </a:p>
                  </a:txBody>
                  <a:tcPr marL="50800" marR="50800" marT="50800" marB="50800" anchor="b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3500"/>
                        </a:lnSpc>
                        <a:spcBef>
                          <a:spcPts val="900"/>
                        </a:spcBef>
                        <a:defRPr sz="1800"/>
                      </a:pPr>
                      <a:r>
                        <a:rPr sz="16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78%</a:t>
                      </a:r>
                    </a:p>
                  </a:txBody>
                  <a:tcPr marL="50800" marR="50800" marT="50800" marB="50800" anchor="b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defTabSz="457200">
                        <a:lnSpc>
                          <a:spcPts val="3500"/>
                        </a:lnSpc>
                        <a:spcBef>
                          <a:spcPts val="900"/>
                        </a:spcBef>
                        <a:defRPr sz="1800"/>
                      </a:pPr>
                      <a:r>
                        <a:rPr sz="16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Month 3</a:t>
                      </a:r>
                    </a:p>
                  </a:txBody>
                  <a:tcPr marL="50800" marR="50800" marT="50800" marB="50800" anchor="b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3500"/>
                        </a:lnSpc>
                        <a:spcBef>
                          <a:spcPts val="900"/>
                        </a:spcBef>
                        <a:defRPr sz="1800"/>
                      </a:pPr>
                      <a:r>
                        <a:rPr sz="16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66%</a:t>
                      </a:r>
                    </a:p>
                  </a:txBody>
                  <a:tcPr marL="50800" marR="50800" marT="50800" marB="50800" anchor="b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defTabSz="457200">
                        <a:lnSpc>
                          <a:spcPts val="3500"/>
                        </a:lnSpc>
                        <a:spcBef>
                          <a:spcPts val="900"/>
                        </a:spcBef>
                        <a:defRPr sz="1800"/>
                      </a:pPr>
                      <a:r>
                        <a:rPr sz="16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Month 4</a:t>
                      </a:r>
                    </a:p>
                  </a:txBody>
                  <a:tcPr marL="50800" marR="50800" marT="50800" marB="50800" anchor="b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3500"/>
                        </a:lnSpc>
                        <a:spcBef>
                          <a:spcPts val="900"/>
                        </a:spcBef>
                        <a:defRPr sz="1800"/>
                      </a:pPr>
                      <a:r>
                        <a:rPr sz="16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60%</a:t>
                      </a:r>
                    </a:p>
                  </a:txBody>
                  <a:tcPr marL="50800" marR="50800" marT="50800" marB="50800" anchor="b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defTabSz="457200">
                        <a:lnSpc>
                          <a:spcPts val="3500"/>
                        </a:lnSpc>
                        <a:spcBef>
                          <a:spcPts val="900"/>
                        </a:spcBef>
                        <a:defRPr sz="1800"/>
                      </a:pPr>
                      <a:r>
                        <a:rPr sz="16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Month 5</a:t>
                      </a:r>
                    </a:p>
                  </a:txBody>
                  <a:tcPr marL="50800" marR="50800" marT="50800" marB="50800" anchor="b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3500"/>
                        </a:lnSpc>
                        <a:spcBef>
                          <a:spcPts val="900"/>
                        </a:spcBef>
                        <a:defRPr sz="1800"/>
                      </a:pPr>
                      <a:r>
                        <a:rPr sz="16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54%</a:t>
                      </a:r>
                    </a:p>
                  </a:txBody>
                  <a:tcPr marL="50800" marR="50800" marT="50800" marB="50800" anchor="b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defTabSz="457200">
                        <a:lnSpc>
                          <a:spcPts val="3500"/>
                        </a:lnSpc>
                        <a:spcBef>
                          <a:spcPts val="900"/>
                        </a:spcBef>
                        <a:defRPr sz="1800"/>
                      </a:pPr>
                      <a:r>
                        <a:rPr sz="16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Month 6</a:t>
                      </a:r>
                    </a:p>
                  </a:txBody>
                  <a:tcPr marL="50800" marR="50800" marT="50800" marB="50800" anchor="b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3500"/>
                        </a:lnSpc>
                        <a:spcBef>
                          <a:spcPts val="900"/>
                        </a:spcBef>
                        <a:defRPr sz="1800"/>
                      </a:pPr>
                      <a:r>
                        <a:rPr sz="16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50%</a:t>
                      </a:r>
                    </a:p>
                  </a:txBody>
                  <a:tcPr marL="50800" marR="50800" marT="50800" marB="50800" anchor="b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defTabSz="457200">
                        <a:lnSpc>
                          <a:spcPts val="3500"/>
                        </a:lnSpc>
                        <a:spcBef>
                          <a:spcPts val="900"/>
                        </a:spcBef>
                        <a:defRPr sz="1800"/>
                      </a:pPr>
                      <a:r>
                        <a:rPr sz="16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Month 7</a:t>
                      </a:r>
                    </a:p>
                  </a:txBody>
                  <a:tcPr marL="50800" marR="50800" marT="50800" marB="50800" anchor="b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3500"/>
                        </a:lnSpc>
                        <a:spcBef>
                          <a:spcPts val="900"/>
                        </a:spcBef>
                        <a:defRPr sz="1800"/>
                      </a:pPr>
                      <a:r>
                        <a:rPr sz="16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47%</a:t>
                      </a:r>
                    </a:p>
                  </a:txBody>
                  <a:tcPr marL="50800" marR="50800" marT="50800" marB="50800" anchor="b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defTabSz="457200">
                        <a:lnSpc>
                          <a:spcPts val="3500"/>
                        </a:lnSpc>
                        <a:spcBef>
                          <a:spcPts val="900"/>
                        </a:spcBef>
                        <a:defRPr sz="1800"/>
                      </a:pPr>
                      <a:r>
                        <a:rPr sz="16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Month 8</a:t>
                      </a:r>
                    </a:p>
                  </a:txBody>
                  <a:tcPr marL="50800" marR="50800" marT="50800" marB="50800" anchor="b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3500"/>
                        </a:lnSpc>
                        <a:spcBef>
                          <a:spcPts val="900"/>
                        </a:spcBef>
                        <a:defRPr sz="1800"/>
                      </a:pPr>
                      <a:r>
                        <a:rPr sz="16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43%</a:t>
                      </a:r>
                    </a:p>
                  </a:txBody>
                  <a:tcPr marL="50800" marR="50800" marT="50800" marB="50800" anchor="b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defTabSz="457200">
                        <a:lnSpc>
                          <a:spcPts val="3500"/>
                        </a:lnSpc>
                        <a:spcBef>
                          <a:spcPts val="900"/>
                        </a:spcBef>
                        <a:defRPr sz="1800"/>
                      </a:pPr>
                      <a:r>
                        <a:rPr sz="16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Month 9</a:t>
                      </a:r>
                    </a:p>
                  </a:txBody>
                  <a:tcPr marL="50800" marR="50800" marT="50800" marB="50800" anchor="b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3500"/>
                        </a:lnSpc>
                        <a:spcBef>
                          <a:spcPts val="900"/>
                        </a:spcBef>
                        <a:defRPr sz="1800"/>
                      </a:pPr>
                      <a:r>
                        <a:rPr sz="16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40%</a:t>
                      </a:r>
                    </a:p>
                  </a:txBody>
                  <a:tcPr marL="50800" marR="50800" marT="50800" marB="50800" anchor="b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defTabSz="457200">
                        <a:lnSpc>
                          <a:spcPts val="3500"/>
                        </a:lnSpc>
                        <a:spcBef>
                          <a:spcPts val="900"/>
                        </a:spcBef>
                        <a:defRPr sz="1800"/>
                      </a:pPr>
                      <a:r>
                        <a:rPr sz="16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Month 10</a:t>
                      </a:r>
                    </a:p>
                  </a:txBody>
                  <a:tcPr marL="50800" marR="50800" marT="50800" marB="50800" anchor="b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3500"/>
                        </a:lnSpc>
                        <a:spcBef>
                          <a:spcPts val="900"/>
                        </a:spcBef>
                        <a:defRPr sz="1800"/>
                      </a:pPr>
                      <a:r>
                        <a:rPr sz="16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39%</a:t>
                      </a:r>
                    </a:p>
                  </a:txBody>
                  <a:tcPr marL="50800" marR="50800" marT="50800" marB="50800" anchor="b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defTabSz="457200">
                        <a:lnSpc>
                          <a:spcPts val="3500"/>
                        </a:lnSpc>
                        <a:spcBef>
                          <a:spcPts val="900"/>
                        </a:spcBef>
                        <a:defRPr sz="1800"/>
                      </a:pPr>
                      <a:r>
                        <a:rPr sz="16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Month 11</a:t>
                      </a:r>
                    </a:p>
                  </a:txBody>
                  <a:tcPr marL="50800" marR="50800" marT="50800" marB="50800" anchor="b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3500"/>
                        </a:lnSpc>
                        <a:spcBef>
                          <a:spcPts val="900"/>
                        </a:spcBef>
                        <a:defRPr sz="1800"/>
                      </a:pPr>
                      <a:r>
                        <a:rPr sz="16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38%</a:t>
                      </a:r>
                    </a:p>
                  </a:txBody>
                  <a:tcPr marL="50800" marR="50800" marT="50800" marB="50800" anchor="b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defTabSz="457200">
                        <a:lnSpc>
                          <a:spcPts val="3500"/>
                        </a:lnSpc>
                        <a:spcBef>
                          <a:spcPts val="900"/>
                        </a:spcBef>
                        <a:defRPr sz="1800"/>
                      </a:pPr>
                      <a:r>
                        <a:rPr sz="16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Month 12</a:t>
                      </a:r>
                    </a:p>
                  </a:txBody>
                  <a:tcPr marL="50800" marR="50800" marT="50800" marB="50800" anchor="b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B w="127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3500"/>
                        </a:lnSpc>
                        <a:spcBef>
                          <a:spcPts val="900"/>
                        </a:spcBef>
                        <a:defRPr sz="1800"/>
                      </a:pPr>
                      <a:r>
                        <a:rPr sz="16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37%</a:t>
                      </a:r>
                    </a:p>
                  </a:txBody>
                  <a:tcPr marL="50800" marR="50800" marT="50800" marB="50800" anchor="b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  <a:lnB w="12700">
                      <a:solidFill>
                        <a:srgbClr val="FFFFFF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1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Rectangle"/>
          <p:cNvSpPr/>
          <p:nvPr/>
        </p:nvSpPr>
        <p:spPr>
          <a:xfrm>
            <a:off x="9336813" y="-12653"/>
            <a:ext cx="2913496" cy="6883306"/>
          </a:xfrm>
          <a:prstGeom prst="rect">
            <a:avLst/>
          </a:prstGeom>
          <a:gradFill>
            <a:gsLst>
              <a:gs pos="367">
                <a:srgbClr val="C5D6E2"/>
              </a:gs>
              <a:gs pos="100000">
                <a:srgbClr val="FFFFFF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28" name="Rectangle"/>
          <p:cNvSpPr/>
          <p:nvPr/>
        </p:nvSpPr>
        <p:spPr>
          <a:xfrm>
            <a:off x="-23880" y="-12653"/>
            <a:ext cx="2913496" cy="6883306"/>
          </a:xfrm>
          <a:prstGeom prst="rect">
            <a:avLst/>
          </a:prstGeom>
          <a:gradFill>
            <a:gsLst>
              <a:gs pos="367">
                <a:srgbClr val="C5D6E2"/>
              </a:gs>
              <a:gs pos="100000">
                <a:srgbClr val="FFFFFF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29" name="Rectangle"/>
          <p:cNvSpPr/>
          <p:nvPr/>
        </p:nvSpPr>
        <p:spPr>
          <a:xfrm>
            <a:off x="-11846" y="-3624"/>
            <a:ext cx="12250120" cy="1325563"/>
          </a:xfrm>
          <a:prstGeom prst="rect">
            <a:avLst/>
          </a:prstGeom>
          <a:solidFill>
            <a:srgbClr val="004B93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30" name="Title 1"/>
          <p:cNvSpPr txBox="1">
            <a:spLocks noGrp="1"/>
          </p:cNvSpPr>
          <p:nvPr>
            <p:ph type="title"/>
          </p:nvPr>
        </p:nvSpPr>
        <p:spPr>
          <a:xfrm>
            <a:off x="855413" y="58854"/>
            <a:ext cx="10515601" cy="1325564"/>
          </a:xfrm>
          <a:prstGeom prst="rect">
            <a:avLst/>
          </a:prstGeom>
        </p:spPr>
        <p:txBody>
          <a:bodyPr/>
          <a:lstStyle/>
          <a:p>
            <a:pPr algn="ctr">
              <a:defRPr sz="5400">
                <a:solidFill>
                  <a:srgbClr val="FFFFFF"/>
                </a:solidFill>
              </a:defRPr>
            </a:pPr>
            <a:r>
              <a:t>CAC Payback Period</a:t>
            </a:r>
            <a:br/>
            <a:r>
              <a:rPr sz="2700"/>
              <a:t>CAC - $500.00</a:t>
            </a:r>
          </a:p>
        </p:txBody>
      </p:sp>
      <p:graphicFrame>
        <p:nvGraphicFramePr>
          <p:cNvPr id="231" name="Table"/>
          <p:cNvGraphicFramePr/>
          <p:nvPr/>
        </p:nvGraphicFramePr>
        <p:xfrm>
          <a:off x="2303214" y="1625600"/>
          <a:ext cx="7620000" cy="5042477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724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004B93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Retention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4B93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Avg. RPM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4B93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Avg. Cumulative RPM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4B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defRPr sz="1800"/>
                      </a:pPr>
                      <a:r>
                        <a:rPr sz="14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Month 1</a:t>
                      </a:r>
                    </a:p>
                  </a:txBody>
                  <a:tcPr marL="50800" marR="50800" marT="50800" marB="50800" anchor="b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defRPr sz="1800"/>
                      </a:pPr>
                      <a:r>
                        <a:rPr sz="14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100%</a:t>
                      </a:r>
                    </a:p>
                  </a:txBody>
                  <a:tcPr marL="50800" marR="50800" marT="50800" marB="50800" anchor="b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defRPr sz="1800"/>
                      </a:pPr>
                      <a:r>
                        <a:rPr sz="14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$75.00</a:t>
                      </a:r>
                    </a:p>
                  </a:txBody>
                  <a:tcPr marL="50800" marR="50800" marT="50800" marB="50800" anchor="b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defRPr sz="1800"/>
                      </a:pPr>
                      <a:r>
                        <a:rPr sz="14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$75.00</a:t>
                      </a:r>
                    </a:p>
                  </a:txBody>
                  <a:tcPr marL="50800" marR="50800" marT="50800" marB="50800" anchor="b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defRPr sz="1800"/>
                      </a:pPr>
                      <a:r>
                        <a:rPr sz="14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Month 2</a:t>
                      </a:r>
                    </a:p>
                  </a:txBody>
                  <a:tcPr marL="50800" marR="50800" marT="50800" marB="50800" anchor="b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defRPr sz="1800"/>
                      </a:pPr>
                      <a:r>
                        <a:rPr sz="14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78%</a:t>
                      </a:r>
                    </a:p>
                  </a:txBody>
                  <a:tcPr marL="50800" marR="50800" marT="50800" marB="50800" anchor="b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defRPr sz="1800"/>
                      </a:pPr>
                      <a:r>
                        <a:rPr sz="14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$58.50</a:t>
                      </a:r>
                    </a:p>
                  </a:txBody>
                  <a:tcPr marL="50800" marR="50800" marT="50800" marB="50800" anchor="b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defRPr sz="1800"/>
                      </a:pPr>
                      <a:r>
                        <a:rPr sz="14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$133.50</a:t>
                      </a:r>
                    </a:p>
                  </a:txBody>
                  <a:tcPr marL="50800" marR="50800" marT="50800" marB="50800" anchor="b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defRPr sz="1800"/>
                      </a:pPr>
                      <a:r>
                        <a:rPr sz="14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Month 3</a:t>
                      </a:r>
                    </a:p>
                  </a:txBody>
                  <a:tcPr marL="50800" marR="50800" marT="50800" marB="50800" anchor="b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defRPr sz="1800"/>
                      </a:pPr>
                      <a:r>
                        <a:rPr sz="14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66%</a:t>
                      </a:r>
                    </a:p>
                  </a:txBody>
                  <a:tcPr marL="50800" marR="50800" marT="50800" marB="50800" anchor="b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defRPr sz="1800"/>
                      </a:pPr>
                      <a:r>
                        <a:rPr sz="14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$49.50</a:t>
                      </a:r>
                    </a:p>
                  </a:txBody>
                  <a:tcPr marL="50800" marR="50800" marT="50800" marB="50800" anchor="b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defRPr sz="1800"/>
                      </a:pPr>
                      <a:r>
                        <a:rPr sz="14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$183.00</a:t>
                      </a:r>
                    </a:p>
                  </a:txBody>
                  <a:tcPr marL="50800" marR="50800" marT="50800" marB="50800" anchor="b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defRPr sz="1800"/>
                      </a:pPr>
                      <a:r>
                        <a:rPr sz="14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Month 4</a:t>
                      </a:r>
                    </a:p>
                  </a:txBody>
                  <a:tcPr marL="50800" marR="50800" marT="50800" marB="50800" anchor="b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defRPr sz="1800"/>
                      </a:pPr>
                      <a:r>
                        <a:rPr sz="14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60%</a:t>
                      </a:r>
                    </a:p>
                  </a:txBody>
                  <a:tcPr marL="50800" marR="50800" marT="50800" marB="50800" anchor="b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defRPr sz="1800"/>
                      </a:pPr>
                      <a:r>
                        <a:rPr sz="14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$45.00</a:t>
                      </a:r>
                    </a:p>
                  </a:txBody>
                  <a:tcPr marL="50800" marR="50800" marT="50800" marB="50800" anchor="b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defRPr sz="1800"/>
                      </a:pPr>
                      <a:r>
                        <a:rPr sz="14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$228.00</a:t>
                      </a:r>
                    </a:p>
                  </a:txBody>
                  <a:tcPr marL="50800" marR="50800" marT="50800" marB="50800" anchor="b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defRPr sz="1800"/>
                      </a:pPr>
                      <a:r>
                        <a:rPr sz="14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Month 5</a:t>
                      </a:r>
                    </a:p>
                  </a:txBody>
                  <a:tcPr marL="50800" marR="50800" marT="50800" marB="50800" anchor="b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defRPr sz="1800"/>
                      </a:pPr>
                      <a:r>
                        <a:rPr sz="14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54%</a:t>
                      </a:r>
                    </a:p>
                  </a:txBody>
                  <a:tcPr marL="50800" marR="50800" marT="50800" marB="50800" anchor="b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defRPr sz="1800"/>
                      </a:pPr>
                      <a:r>
                        <a:rPr sz="14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$40.50</a:t>
                      </a:r>
                    </a:p>
                  </a:txBody>
                  <a:tcPr marL="50800" marR="50800" marT="50800" marB="50800" anchor="b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defRPr sz="1800"/>
                      </a:pPr>
                      <a:r>
                        <a:rPr sz="14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$268.50</a:t>
                      </a:r>
                    </a:p>
                  </a:txBody>
                  <a:tcPr marL="50800" marR="50800" marT="50800" marB="50800" anchor="b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defRPr sz="1800"/>
                      </a:pPr>
                      <a:r>
                        <a:rPr sz="14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Month 6</a:t>
                      </a:r>
                    </a:p>
                  </a:txBody>
                  <a:tcPr marL="50800" marR="50800" marT="50800" marB="50800" anchor="b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defRPr sz="1800"/>
                      </a:pPr>
                      <a:r>
                        <a:rPr sz="14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50%</a:t>
                      </a:r>
                    </a:p>
                  </a:txBody>
                  <a:tcPr marL="50800" marR="50800" marT="50800" marB="50800" anchor="b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defRPr sz="1800"/>
                      </a:pPr>
                      <a:r>
                        <a:rPr sz="14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$37.50</a:t>
                      </a:r>
                    </a:p>
                  </a:txBody>
                  <a:tcPr marL="50800" marR="50800" marT="50800" marB="50800" anchor="b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defRPr sz="1800"/>
                      </a:pPr>
                      <a:r>
                        <a:rPr sz="14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$306.00</a:t>
                      </a:r>
                    </a:p>
                  </a:txBody>
                  <a:tcPr marL="50800" marR="50800" marT="50800" marB="50800" anchor="b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defRPr sz="1800"/>
                      </a:pPr>
                      <a:r>
                        <a:rPr sz="14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Month 7</a:t>
                      </a:r>
                    </a:p>
                  </a:txBody>
                  <a:tcPr marL="50800" marR="50800" marT="50800" marB="50800" anchor="b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defRPr sz="1800"/>
                      </a:pPr>
                      <a:r>
                        <a:rPr sz="14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47%</a:t>
                      </a:r>
                    </a:p>
                  </a:txBody>
                  <a:tcPr marL="50800" marR="50800" marT="50800" marB="50800" anchor="b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defRPr sz="1800"/>
                      </a:pPr>
                      <a:r>
                        <a:rPr sz="14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$35.25</a:t>
                      </a:r>
                    </a:p>
                  </a:txBody>
                  <a:tcPr marL="50800" marR="50800" marT="50800" marB="50800" anchor="b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defRPr sz="1800"/>
                      </a:pPr>
                      <a:r>
                        <a:rPr sz="14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$341.25</a:t>
                      </a:r>
                    </a:p>
                  </a:txBody>
                  <a:tcPr marL="50800" marR="50800" marT="50800" marB="50800" anchor="b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defRPr sz="1800"/>
                      </a:pPr>
                      <a:r>
                        <a:rPr sz="14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Month 8</a:t>
                      </a:r>
                    </a:p>
                  </a:txBody>
                  <a:tcPr marL="50800" marR="50800" marT="50800" marB="50800" anchor="b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defRPr sz="1800"/>
                      </a:pPr>
                      <a:r>
                        <a:rPr sz="14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43%</a:t>
                      </a:r>
                    </a:p>
                  </a:txBody>
                  <a:tcPr marL="50800" marR="50800" marT="50800" marB="50800" anchor="b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defRPr sz="1800"/>
                      </a:pPr>
                      <a:r>
                        <a:rPr sz="14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$32.25</a:t>
                      </a:r>
                    </a:p>
                  </a:txBody>
                  <a:tcPr marL="50800" marR="50800" marT="50800" marB="50800" anchor="b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defRPr sz="1800"/>
                      </a:pPr>
                      <a:r>
                        <a:rPr sz="14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$373.50</a:t>
                      </a:r>
                    </a:p>
                  </a:txBody>
                  <a:tcPr marL="50800" marR="50800" marT="50800" marB="50800" anchor="b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defRPr sz="1800"/>
                      </a:pPr>
                      <a:r>
                        <a:rPr sz="14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Month 9</a:t>
                      </a:r>
                    </a:p>
                  </a:txBody>
                  <a:tcPr marL="50800" marR="50800" marT="50800" marB="50800" anchor="b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defRPr sz="1800"/>
                      </a:pPr>
                      <a:r>
                        <a:rPr sz="14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40%</a:t>
                      </a:r>
                    </a:p>
                  </a:txBody>
                  <a:tcPr marL="50800" marR="50800" marT="50800" marB="50800" anchor="b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defRPr sz="1800"/>
                      </a:pPr>
                      <a:r>
                        <a:rPr sz="14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$30.00</a:t>
                      </a:r>
                    </a:p>
                  </a:txBody>
                  <a:tcPr marL="50800" marR="50800" marT="50800" marB="50800" anchor="b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defRPr sz="1800"/>
                      </a:pPr>
                      <a:r>
                        <a:rPr sz="14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$403.50</a:t>
                      </a:r>
                    </a:p>
                  </a:txBody>
                  <a:tcPr marL="50800" marR="50800" marT="50800" marB="50800" anchor="b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defRPr sz="1800"/>
                      </a:pPr>
                      <a:r>
                        <a:rPr sz="14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Month 10</a:t>
                      </a:r>
                    </a:p>
                  </a:txBody>
                  <a:tcPr marL="50800" marR="50800" marT="50800" marB="50800" anchor="b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defRPr sz="1800"/>
                      </a:pPr>
                      <a:r>
                        <a:rPr sz="14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39%</a:t>
                      </a:r>
                    </a:p>
                  </a:txBody>
                  <a:tcPr marL="50800" marR="50800" marT="50800" marB="50800" anchor="b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defRPr sz="1800"/>
                      </a:pPr>
                      <a:r>
                        <a:rPr sz="14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$29.25</a:t>
                      </a:r>
                    </a:p>
                  </a:txBody>
                  <a:tcPr marL="50800" marR="50800" marT="50800" marB="50800" anchor="b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defRPr sz="1800"/>
                      </a:pPr>
                      <a:r>
                        <a:rPr sz="14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$432.75</a:t>
                      </a:r>
                    </a:p>
                  </a:txBody>
                  <a:tcPr marL="50800" marR="50800" marT="50800" marB="50800" anchor="b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defRPr sz="1800"/>
                      </a:pPr>
                      <a:r>
                        <a:rPr sz="14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Month 11</a:t>
                      </a:r>
                    </a:p>
                  </a:txBody>
                  <a:tcPr marL="50800" marR="50800" marT="50800" marB="50800" anchor="b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defRPr sz="1800"/>
                      </a:pPr>
                      <a:r>
                        <a:rPr sz="14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38%</a:t>
                      </a:r>
                    </a:p>
                  </a:txBody>
                  <a:tcPr marL="50800" marR="50800" marT="50800" marB="50800" anchor="b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defRPr sz="1800"/>
                      </a:pPr>
                      <a:r>
                        <a:rPr sz="14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$28.50</a:t>
                      </a:r>
                    </a:p>
                  </a:txBody>
                  <a:tcPr marL="50800" marR="50800" marT="50800" marB="50800" anchor="b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defRPr sz="1800"/>
                      </a:pPr>
                      <a:r>
                        <a:rPr sz="14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$461.25</a:t>
                      </a:r>
                    </a:p>
                  </a:txBody>
                  <a:tcPr marL="50800" marR="50800" marT="50800" marB="50800" anchor="b"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defRPr sz="1800"/>
                      </a:pPr>
                      <a:r>
                        <a:rPr sz="14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Month 12</a:t>
                      </a:r>
                    </a:p>
                  </a:txBody>
                  <a:tcPr marL="50800" marR="50800" marT="50800" marB="50800" anchor="b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defRPr sz="1800"/>
                      </a:pPr>
                      <a:r>
                        <a:rPr sz="14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37%</a:t>
                      </a:r>
                    </a:p>
                  </a:txBody>
                  <a:tcPr marL="50800" marR="50800" marT="50800" marB="50800" anchor="b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defRPr sz="1800"/>
                      </a:pPr>
                      <a:r>
                        <a:rPr sz="14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$27.75</a:t>
                      </a:r>
                    </a:p>
                  </a:txBody>
                  <a:tcPr marL="50800" marR="50800" marT="50800" marB="50800" anchor="b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defRPr sz="1800"/>
                      </a:pPr>
                      <a:r>
                        <a:rPr sz="14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$489.00</a:t>
                      </a:r>
                    </a:p>
                  </a:txBody>
                  <a:tcPr marL="50800" marR="50800" marT="50800" marB="50800" anchor="b" horzOverflow="overflow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defRPr sz="1800"/>
                      </a:pPr>
                      <a:r>
                        <a:rPr sz="14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Month 13</a:t>
                      </a:r>
                    </a:p>
                  </a:txBody>
                  <a:tcPr marL="50800" marR="50800" marT="50800" marB="50800" anchor="b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defRPr sz="1800"/>
                      </a:pPr>
                      <a:r>
                        <a:rPr sz="14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36%</a:t>
                      </a:r>
                    </a:p>
                  </a:txBody>
                  <a:tcPr marL="50800" marR="50800" marT="50800" marB="50800" anchor="b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defRPr sz="1800"/>
                      </a:pPr>
                      <a:r>
                        <a:rPr sz="14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$27.00</a:t>
                      </a:r>
                    </a:p>
                  </a:txBody>
                  <a:tcPr marL="50800" marR="50800" marT="50800" marB="50800" anchor="b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20000"/>
                        </a:lnSpc>
                        <a:defRPr sz="1800"/>
                      </a:pPr>
                      <a:r>
                        <a:rPr sz="14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$516.00</a:t>
                      </a:r>
                    </a:p>
                  </a:txBody>
                  <a:tcPr marL="50800" marR="50800" marT="50800" marB="50800" anchor="b" horzOverflow="overflow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232" name="Oval 11"/>
          <p:cNvSpPr/>
          <p:nvPr/>
        </p:nvSpPr>
        <p:spPr>
          <a:xfrm>
            <a:off x="8100296" y="6140112"/>
            <a:ext cx="1752144" cy="454360"/>
          </a:xfrm>
          <a:prstGeom prst="ellipse">
            <a:avLst/>
          </a:prstGeom>
          <a:ln w="57150">
            <a:solidFill>
              <a:srgbClr val="32538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3" presetClass="entr" presetSubtype="16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" grpId="1" animBg="1" advAuto="0"/>
      <p:bldP spid="232" grpId="2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F9D3597-5F1D-4586-9716-30136D0447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8" r="3344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2090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61B96E-7F87-4548-AFD7-42C1BBD50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57" y="0"/>
            <a:ext cx="116210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72099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Rectangle"/>
          <p:cNvSpPr/>
          <p:nvPr/>
        </p:nvSpPr>
        <p:spPr>
          <a:xfrm>
            <a:off x="9336813" y="-12653"/>
            <a:ext cx="2913496" cy="6883306"/>
          </a:xfrm>
          <a:prstGeom prst="rect">
            <a:avLst/>
          </a:prstGeom>
          <a:gradFill>
            <a:gsLst>
              <a:gs pos="367">
                <a:srgbClr val="C5D6E2"/>
              </a:gs>
              <a:gs pos="100000">
                <a:srgbClr val="FFFFFF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28" name="Rectangle"/>
          <p:cNvSpPr/>
          <p:nvPr/>
        </p:nvSpPr>
        <p:spPr>
          <a:xfrm>
            <a:off x="-23880" y="-12653"/>
            <a:ext cx="2913496" cy="6883306"/>
          </a:xfrm>
          <a:prstGeom prst="rect">
            <a:avLst/>
          </a:prstGeom>
          <a:gradFill>
            <a:gsLst>
              <a:gs pos="367">
                <a:srgbClr val="C5D6E2"/>
              </a:gs>
              <a:gs pos="100000">
                <a:srgbClr val="FFFFFF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29" name="Rectangle"/>
          <p:cNvSpPr/>
          <p:nvPr/>
        </p:nvSpPr>
        <p:spPr>
          <a:xfrm>
            <a:off x="-11846" y="-3624"/>
            <a:ext cx="12250120" cy="1325563"/>
          </a:xfrm>
          <a:prstGeom prst="rect">
            <a:avLst/>
          </a:prstGeom>
          <a:solidFill>
            <a:srgbClr val="004B93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30" name="Title 1"/>
          <p:cNvSpPr txBox="1">
            <a:spLocks noGrp="1"/>
          </p:cNvSpPr>
          <p:nvPr>
            <p:ph type="title"/>
          </p:nvPr>
        </p:nvSpPr>
        <p:spPr>
          <a:xfrm>
            <a:off x="855413" y="58854"/>
            <a:ext cx="10515601" cy="1325564"/>
          </a:xfrm>
          <a:prstGeom prst="rect">
            <a:avLst/>
          </a:prstGeom>
        </p:spPr>
        <p:txBody>
          <a:bodyPr/>
          <a:lstStyle/>
          <a:p>
            <a:pPr algn="ctr">
              <a:defRPr sz="5400">
                <a:solidFill>
                  <a:srgbClr val="FFFFFF"/>
                </a:solidFill>
              </a:defRPr>
            </a:pPr>
            <a:r>
              <a:rPr lang="en-US" dirty="0"/>
              <a:t>9X Subscription Growth</a:t>
            </a:r>
            <a:endParaRPr sz="27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DBAC73-D791-8F90-BE93-2378765672C0}"/>
              </a:ext>
            </a:extLst>
          </p:cNvPr>
          <p:cNvSpPr txBox="1"/>
          <p:nvPr/>
        </p:nvSpPr>
        <p:spPr>
          <a:xfrm flipH="1">
            <a:off x="1178777" y="2575246"/>
            <a:ext cx="4024357" cy="1384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$53 CPA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Generating 1,000 new subscribers monthly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B32D26-2B1A-E053-D5F2-9C4C4DD89A14}"/>
              </a:ext>
            </a:extLst>
          </p:cNvPr>
          <p:cNvSpPr txBox="1"/>
          <p:nvPr/>
        </p:nvSpPr>
        <p:spPr>
          <a:xfrm flipH="1">
            <a:off x="6096000" y="2575246"/>
            <a:ext cx="5329030" cy="1384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$146 CPA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Generating 10,000 new subscribers monthly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3D840D-6377-B412-D0E3-22F73A79D37D}"/>
              </a:ext>
            </a:extLst>
          </p:cNvPr>
          <p:cNvSpPr txBox="1"/>
          <p:nvPr/>
        </p:nvSpPr>
        <p:spPr>
          <a:xfrm>
            <a:off x="1378306" y="1797194"/>
            <a:ext cx="3824828" cy="8617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sz="5000" dirty="0">
                <a:latin typeface="DIN Next LT Pro Bold Condensed" panose="020B0806020203050203" pitchFamily="34" charset="0"/>
              </a:rPr>
              <a:t>Ad Focused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65610A-1F54-53C5-FE19-EB328DB75155}"/>
              </a:ext>
            </a:extLst>
          </p:cNvPr>
          <p:cNvSpPr txBox="1"/>
          <p:nvPr/>
        </p:nvSpPr>
        <p:spPr>
          <a:xfrm>
            <a:off x="6892494" y="1813114"/>
            <a:ext cx="3824828" cy="8617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sz="5000" dirty="0">
                <a:latin typeface="DIN Next LT Pro Bold Condensed" panose="020B0806020203050203" pitchFamily="34" charset="0"/>
              </a:rPr>
              <a:t>LTV Focus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5CEF12-7985-A9F4-D976-DC7FACA6F396}"/>
              </a:ext>
            </a:extLst>
          </p:cNvPr>
          <p:cNvSpPr txBox="1"/>
          <p:nvPr/>
        </p:nvSpPr>
        <p:spPr>
          <a:xfrm>
            <a:off x="2046609" y="4163110"/>
            <a:ext cx="2288692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$53,000</a:t>
            </a:r>
            <a:b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</a:b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Ad Budget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5DE2E9-5DAC-5E01-678E-AF685F9D20C9}"/>
              </a:ext>
            </a:extLst>
          </p:cNvPr>
          <p:cNvSpPr txBox="1"/>
          <p:nvPr/>
        </p:nvSpPr>
        <p:spPr>
          <a:xfrm>
            <a:off x="7664241" y="4163111"/>
            <a:ext cx="2192547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$1,460,000</a:t>
            </a:r>
            <a:b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</a:b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Ad Budget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6C540A-A445-FB6A-CD73-8F8A16422100}"/>
              </a:ext>
            </a:extLst>
          </p:cNvPr>
          <p:cNvSpPr txBox="1"/>
          <p:nvPr/>
        </p:nvSpPr>
        <p:spPr>
          <a:xfrm>
            <a:off x="5853430" y="2550529"/>
            <a:ext cx="47384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vs</a:t>
            </a:r>
          </a:p>
        </p:txBody>
      </p:sp>
    </p:spTree>
    <p:extLst>
      <p:ext uri="{BB962C8B-B14F-4D97-AF65-F5344CB8AC3E}">
        <p14:creationId xmlns:p14="http://schemas.microsoft.com/office/powerpoint/2010/main" val="220874903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784A7FD8-D21E-BD58-27A7-B9F76404DDAC}"/>
              </a:ext>
            </a:extLst>
          </p:cNvPr>
          <p:cNvSpPr/>
          <p:nvPr/>
        </p:nvSpPr>
        <p:spPr>
          <a:xfrm>
            <a:off x="-11846" y="-3624"/>
            <a:ext cx="12250120" cy="1325563"/>
          </a:xfrm>
          <a:prstGeom prst="rect">
            <a:avLst/>
          </a:prstGeom>
          <a:solidFill>
            <a:srgbClr val="004B93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50BE78-27C6-A44B-CCC7-ED89F9B46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Subscription Retention Systems?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6123B-71F7-77E8-67A8-5008A1051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38632" y="1825625"/>
            <a:ext cx="953729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DIN Next LT Pro Bold Condensed" panose="020B0806020203050203" pitchFamily="34" charset="0"/>
              </a:rPr>
              <a:t>Pricing rates, tiers &amp; increases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DIN Next LT Pro Bold Condensed" panose="020B0806020203050203" pitchFamily="34" charset="0"/>
              </a:rPr>
              <a:t>New subscriber conversion and offers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DIN Next LT Pro Bold Condensed" panose="020B0806020203050203" pitchFamily="34" charset="0"/>
              </a:rPr>
              <a:t>Onboarding for retention and short-term LTV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DIN Next LT Pro Bold Condensed" panose="020B0806020203050203" pitchFamily="34" charset="0"/>
              </a:rPr>
              <a:t>Monetization of new, canceled and long-term subscribers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DIN Next LT Pro Bold Condensed" panose="020B0806020203050203" pitchFamily="34" charset="0"/>
              </a:rPr>
              <a:t>Subscriber cancelation processes optimized for retention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DIN Next LT Pro Bold Condensed" panose="020B0806020203050203" pitchFamily="34" charset="0"/>
              </a:rPr>
              <a:t>Past subscriber recovery campaigns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DIN Next LT Pro Bold Condensed" panose="020B0806020203050203" pitchFamily="34" charset="0"/>
              </a:rPr>
              <a:t>Forward looking subscription KPIs</a:t>
            </a:r>
          </a:p>
        </p:txBody>
      </p:sp>
    </p:spTree>
    <p:extLst>
      <p:ext uri="{BB962C8B-B14F-4D97-AF65-F5344CB8AC3E}">
        <p14:creationId xmlns:p14="http://schemas.microsoft.com/office/powerpoint/2010/main" val="215428456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0EC57F53-72DB-6E18-C210-EE73AD6C7F92}"/>
              </a:ext>
            </a:extLst>
          </p:cNvPr>
          <p:cNvSpPr/>
          <p:nvPr/>
        </p:nvSpPr>
        <p:spPr>
          <a:xfrm>
            <a:off x="0" y="-25306"/>
            <a:ext cx="12239760" cy="6883306"/>
          </a:xfrm>
          <a:prstGeom prst="rect">
            <a:avLst/>
          </a:prstGeom>
          <a:gradFill>
            <a:gsLst>
              <a:gs pos="256">
                <a:srgbClr val="F0F3F6"/>
              </a:gs>
              <a:gs pos="99632">
                <a:srgbClr val="C5D6E2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B5DF51-8C44-4BE9-821F-98E107FA290A}"/>
              </a:ext>
            </a:extLst>
          </p:cNvPr>
          <p:cNvSpPr/>
          <p:nvPr/>
        </p:nvSpPr>
        <p:spPr>
          <a:xfrm>
            <a:off x="0" y="0"/>
            <a:ext cx="12192000" cy="1358709"/>
          </a:xfrm>
          <a:prstGeom prst="rect">
            <a:avLst/>
          </a:prstGeom>
          <a:solidFill>
            <a:srgbClr val="0D4E92"/>
          </a:solidFill>
          <a:ln>
            <a:solidFill>
              <a:srgbClr val="3843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14D43A-BC04-04F1-14B1-3B702D6AC4DE}"/>
              </a:ext>
            </a:extLst>
          </p:cNvPr>
          <p:cNvSpPr txBox="1"/>
          <p:nvPr/>
        </p:nvSpPr>
        <p:spPr>
          <a:xfrm>
            <a:off x="71120" y="339720"/>
            <a:ext cx="12049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DIN Next LT Pro Bold Condensed" panose="020B0806020203050203" pitchFamily="34" charset="0"/>
              </a:rPr>
              <a:t>History of Retention Success</a:t>
            </a:r>
            <a:endParaRPr lang="en-US" sz="5400" dirty="0">
              <a:solidFill>
                <a:schemeClr val="bg1"/>
              </a:solidFill>
              <a:latin typeface="DIN Next LT Pro Bold Condensed" panose="020B0806020203050203" pitchFamily="34" charset="0"/>
            </a:endParaRPr>
          </a:p>
        </p:txBody>
      </p:sp>
      <p:pic>
        <p:nvPicPr>
          <p:cNvPr id="3" name="Picture 2" descr="A group of runners in a race&#10;&#10;Description automatically generated with low confidence">
            <a:extLst>
              <a:ext uri="{FF2B5EF4-FFF2-40B4-BE49-F238E27FC236}">
                <a16:creationId xmlns:a16="http://schemas.microsoft.com/office/drawing/2014/main" id="{916C1948-A616-656A-4514-CAD30BE00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188" y="1383003"/>
            <a:ext cx="3837179" cy="3837179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A529D7F9-884B-469F-9BFB-BE0971984C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188" y="5208607"/>
            <a:ext cx="3601913" cy="175523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DD50157-749F-9331-E635-DF817089A7EA}"/>
              </a:ext>
            </a:extLst>
          </p:cNvPr>
          <p:cNvSpPr txBox="1">
            <a:spLocks/>
          </p:cNvSpPr>
          <p:nvPr/>
        </p:nvSpPr>
        <p:spPr>
          <a:xfrm>
            <a:off x="627832" y="1734884"/>
            <a:ext cx="7098847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DIN Next LT Pro Bold Condensed" panose="020B0806020203050203" pitchFamily="34" charset="0"/>
              </a:rPr>
              <a:t>Growing memberships since 1993</a:t>
            </a:r>
          </a:p>
          <a:p>
            <a:r>
              <a:rPr lang="en-US" sz="3200" dirty="0">
                <a:latin typeface="DIN Next LT Pro Bold Condensed" panose="020B0806020203050203" pitchFamily="34" charset="0"/>
              </a:rPr>
              <a:t>Responsible for 24 in 1999</a:t>
            </a:r>
          </a:p>
          <a:p>
            <a:r>
              <a:rPr lang="en-US" sz="3200" dirty="0">
                <a:latin typeface="DIN Next LT Pro Bold Condensed" panose="020B0806020203050203" pitchFamily="34" charset="0"/>
              </a:rPr>
              <a:t>Pivot to for-profit memberships in 2004</a:t>
            </a:r>
          </a:p>
          <a:p>
            <a:r>
              <a:rPr lang="en-US" sz="3200" dirty="0">
                <a:latin typeface="DIN Next LT Pro Bold Condensed" panose="020B0806020203050203" pitchFamily="34" charset="0"/>
              </a:rPr>
              <a:t>Sold membership in 2012</a:t>
            </a:r>
          </a:p>
          <a:p>
            <a:r>
              <a:rPr lang="en-US" sz="3200" dirty="0">
                <a:latin typeface="DIN Next LT Pro Bold Condensed" panose="020B0806020203050203" pitchFamily="34" charset="0"/>
              </a:rPr>
              <a:t>Work behind the scenes within hundreds of subscription companies, from mom and pops, entrepreneurs, tech start-ups and billion-dollar subscription brands. </a:t>
            </a:r>
          </a:p>
        </p:txBody>
      </p:sp>
    </p:spTree>
    <p:extLst>
      <p:ext uri="{BB962C8B-B14F-4D97-AF65-F5344CB8AC3E}">
        <p14:creationId xmlns:p14="http://schemas.microsoft.com/office/powerpoint/2010/main" val="23537683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784A7FD8-D21E-BD58-27A7-B9F76404DDAC}"/>
              </a:ext>
            </a:extLst>
          </p:cNvPr>
          <p:cNvSpPr/>
          <p:nvPr/>
        </p:nvSpPr>
        <p:spPr>
          <a:xfrm>
            <a:off x="-11846" y="-3624"/>
            <a:ext cx="12250120" cy="1325563"/>
          </a:xfrm>
          <a:prstGeom prst="rect">
            <a:avLst/>
          </a:prstGeom>
          <a:solidFill>
            <a:srgbClr val="004B93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50BE78-27C6-A44B-CCC7-ED89F9B46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Subscriber Cohort LTV Forecast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6F731A-7024-ADB5-7035-DD020EE79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493" y="1321939"/>
            <a:ext cx="8343014" cy="546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93758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784A7FD8-D21E-BD58-27A7-B9F76404DDAC}"/>
              </a:ext>
            </a:extLst>
          </p:cNvPr>
          <p:cNvSpPr/>
          <p:nvPr/>
        </p:nvSpPr>
        <p:spPr>
          <a:xfrm>
            <a:off x="-11846" y="-3624"/>
            <a:ext cx="12250120" cy="1325563"/>
          </a:xfrm>
          <a:prstGeom prst="rect">
            <a:avLst/>
          </a:prstGeom>
          <a:solidFill>
            <a:srgbClr val="004B93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50BE78-27C6-A44B-CCC7-ED89F9B46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Subscriber Cohort LTV Forecast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F8E586-D5F6-3154-A562-6CA6B805D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406" y="1321939"/>
            <a:ext cx="9082292" cy="55156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B357F7-50E5-39BF-E769-586832F2A7A5}"/>
              </a:ext>
            </a:extLst>
          </p:cNvPr>
          <p:cNvSpPr txBox="1"/>
          <p:nvPr/>
        </p:nvSpPr>
        <p:spPr>
          <a:xfrm rot="20236105">
            <a:off x="2193304" y="2865765"/>
            <a:ext cx="3440365" cy="878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rgbClr val="004B93"/>
                </a:solidFill>
                <a:latin typeface="Bradley Hand ITC" panose="03070402050302030203" pitchFamily="66" charset="0"/>
              </a:rPr>
              <a:t>After</a:t>
            </a:r>
            <a:br>
              <a:rPr lang="en-US" sz="2800" b="1" dirty="0">
                <a:solidFill>
                  <a:srgbClr val="004B93"/>
                </a:solidFill>
                <a:latin typeface="Bradley Hand ITC" panose="03070402050302030203" pitchFamily="66" charset="0"/>
              </a:rPr>
            </a:br>
            <a:r>
              <a:rPr lang="en-US" sz="2800" b="1" dirty="0">
                <a:solidFill>
                  <a:srgbClr val="004B93"/>
                </a:solidFill>
                <a:latin typeface="Bradley Hand ITC" panose="03070402050302030203" pitchFamily="66" charset="0"/>
              </a:rPr>
              <a:t>Implementing upsells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3635A91-501D-38A6-9154-9A2A4F818C7C}"/>
              </a:ext>
            </a:extLst>
          </p:cNvPr>
          <p:cNvSpPr/>
          <p:nvPr/>
        </p:nvSpPr>
        <p:spPr>
          <a:xfrm rot="4353416">
            <a:off x="3231337" y="4110474"/>
            <a:ext cx="399886" cy="142116"/>
          </a:xfrm>
          <a:prstGeom prst="rightArrow">
            <a:avLst/>
          </a:prstGeom>
          <a:solidFill>
            <a:srgbClr val="004B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EE654CDA-3D00-3322-7623-F867E948EFB5}"/>
              </a:ext>
            </a:extLst>
          </p:cNvPr>
          <p:cNvSpPr/>
          <p:nvPr/>
        </p:nvSpPr>
        <p:spPr>
          <a:xfrm rot="3789098">
            <a:off x="4011195" y="3791314"/>
            <a:ext cx="343136" cy="159947"/>
          </a:xfrm>
          <a:prstGeom prst="rightArrow">
            <a:avLst/>
          </a:prstGeom>
          <a:solidFill>
            <a:srgbClr val="004B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13A2E5CF-973E-05C1-65A5-52CD01025812}"/>
              </a:ext>
            </a:extLst>
          </p:cNvPr>
          <p:cNvSpPr/>
          <p:nvPr/>
        </p:nvSpPr>
        <p:spPr>
          <a:xfrm rot="3329611">
            <a:off x="4657630" y="3642935"/>
            <a:ext cx="543925" cy="165530"/>
          </a:xfrm>
          <a:prstGeom prst="rightArrow">
            <a:avLst/>
          </a:prstGeom>
          <a:solidFill>
            <a:srgbClr val="004B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0F03A3-E91B-90E0-2B20-1D1761280056}"/>
              </a:ext>
            </a:extLst>
          </p:cNvPr>
          <p:cNvSpPr txBox="1"/>
          <p:nvPr/>
        </p:nvSpPr>
        <p:spPr>
          <a:xfrm>
            <a:off x="2846082" y="5596873"/>
            <a:ext cx="2134808" cy="654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>
                <a:solidFill>
                  <a:srgbClr val="004B93"/>
                </a:solidFill>
                <a:latin typeface="Bradley Hand ITC" panose="03070402050302030203" pitchFamily="66" charset="0"/>
              </a:rPr>
              <a:t>$225,000 revenue first 30-days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8C28EC-1D01-3622-86D8-500BC46D4729}"/>
              </a:ext>
            </a:extLst>
          </p:cNvPr>
          <p:cNvSpPr txBox="1"/>
          <p:nvPr/>
        </p:nvSpPr>
        <p:spPr>
          <a:xfrm>
            <a:off x="3862188" y="4710139"/>
            <a:ext cx="2134808" cy="654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>
                <a:solidFill>
                  <a:srgbClr val="004B93"/>
                </a:solidFill>
                <a:latin typeface="Bradley Hand ITC" panose="03070402050302030203" pitchFamily="66" charset="0"/>
              </a:rPr>
              <a:t>$278,500 revenue first 30-days</a:t>
            </a:r>
          </a:p>
        </p:txBody>
      </p:sp>
    </p:spTree>
    <p:extLst>
      <p:ext uri="{BB962C8B-B14F-4D97-AF65-F5344CB8AC3E}">
        <p14:creationId xmlns:p14="http://schemas.microsoft.com/office/powerpoint/2010/main" val="105037807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B156B1D-FE0A-45B3-91D5-093072731A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38234" r="5491" b="20124"/>
          <a:stretch/>
        </p:blipFill>
        <p:spPr>
          <a:xfrm>
            <a:off x="0" y="0"/>
            <a:ext cx="12110484" cy="366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7754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B156B1D-FE0A-45B3-91D5-093072731A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38234" r="5491" b="20124"/>
          <a:stretch/>
        </p:blipFill>
        <p:spPr>
          <a:xfrm>
            <a:off x="81516" y="3193524"/>
            <a:ext cx="12110484" cy="36644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0E2A84-BAD5-4995-9517-82F40E6D9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960" y="0"/>
            <a:ext cx="9686925" cy="22764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FAF6037-3BD3-45D3-9482-20D01C7964D2}"/>
              </a:ext>
            </a:extLst>
          </p:cNvPr>
          <p:cNvSpPr/>
          <p:nvPr/>
        </p:nvSpPr>
        <p:spPr>
          <a:xfrm>
            <a:off x="3252355" y="0"/>
            <a:ext cx="7034645" cy="27224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58548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B156B1D-FE0A-45B3-91D5-093072731A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38234" r="5491" b="20124"/>
          <a:stretch/>
        </p:blipFill>
        <p:spPr>
          <a:xfrm>
            <a:off x="81516" y="3193524"/>
            <a:ext cx="12110484" cy="36644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0E2A84-BAD5-4995-9517-82F40E6D9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960" y="0"/>
            <a:ext cx="9686925" cy="22764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C564353-CE2F-4BB1-ACB1-C4E3F878649B}"/>
              </a:ext>
            </a:extLst>
          </p:cNvPr>
          <p:cNvSpPr/>
          <p:nvPr/>
        </p:nvSpPr>
        <p:spPr>
          <a:xfrm>
            <a:off x="6515100" y="0"/>
            <a:ext cx="3771900" cy="27224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168069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B156B1D-FE0A-45B3-91D5-093072731A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38234" r="5491" b="20124"/>
          <a:stretch/>
        </p:blipFill>
        <p:spPr>
          <a:xfrm>
            <a:off x="81516" y="3193524"/>
            <a:ext cx="12110484" cy="36644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0E2A84-BAD5-4995-9517-82F40E6D9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960" y="0"/>
            <a:ext cx="9686925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399279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B156B1D-FE0A-45B3-91D5-093072731A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38234" r="5491" b="20124"/>
          <a:stretch/>
        </p:blipFill>
        <p:spPr>
          <a:xfrm>
            <a:off x="81516" y="3193524"/>
            <a:ext cx="12110484" cy="36644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76F06E-2D20-4BDA-898A-14E57F23A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303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00634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B156B1D-FE0A-45B3-91D5-093072731A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38234" r="5491" b="20124"/>
          <a:stretch/>
        </p:blipFill>
        <p:spPr>
          <a:xfrm>
            <a:off x="81516" y="3193524"/>
            <a:ext cx="12110484" cy="36644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47DC8C-F8A1-4D34-BA24-DA5BA19BF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8" y="160880"/>
            <a:ext cx="12192000" cy="281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057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6CFD36-F0E6-47B0-97D8-62799DA36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6394"/>
            <a:ext cx="12192000" cy="373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790190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B156B1D-FE0A-45B3-91D5-093072731A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38234" r="5491" b="20124"/>
          <a:stretch/>
        </p:blipFill>
        <p:spPr>
          <a:xfrm>
            <a:off x="81516" y="3193524"/>
            <a:ext cx="12110484" cy="36644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2D4029-98F8-446C-84C3-FA82470C6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698"/>
            <a:ext cx="12192000" cy="30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46610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8D64-11EF-4794-D9AA-F92912B6F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F58EFA-615A-0E6D-1516-30C64585C4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C6ED8C11-1B6A-8AF6-8BD4-7AC3E0403CD5}"/>
              </a:ext>
            </a:extLst>
          </p:cNvPr>
          <p:cNvSpPr/>
          <p:nvPr/>
        </p:nvSpPr>
        <p:spPr>
          <a:xfrm>
            <a:off x="0" y="-25306"/>
            <a:ext cx="12239760" cy="6883306"/>
          </a:xfrm>
          <a:prstGeom prst="rect">
            <a:avLst/>
          </a:prstGeom>
          <a:gradFill>
            <a:gsLst>
              <a:gs pos="256">
                <a:srgbClr val="F0F3F6"/>
              </a:gs>
              <a:gs pos="99632">
                <a:srgbClr val="C5D6E2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69DA80-0871-7129-7404-D5DD2FCE7DA4}"/>
              </a:ext>
            </a:extLst>
          </p:cNvPr>
          <p:cNvSpPr txBox="1"/>
          <p:nvPr/>
        </p:nvSpPr>
        <p:spPr>
          <a:xfrm>
            <a:off x="1232352" y="2953447"/>
            <a:ext cx="9898211" cy="38348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500" b="1" i="0" u="none" strike="noStrike" cap="none" spc="0" normalizeH="0" baseline="0" dirty="0">
                <a:ln>
                  <a:noFill/>
                </a:ln>
                <a:solidFill>
                  <a:srgbClr val="004B93"/>
                </a:solidFill>
                <a:effectLst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Focusin</a:t>
            </a:r>
            <a:r>
              <a:rPr lang="en-US" sz="8500" b="1" dirty="0">
                <a:solidFill>
                  <a:srgbClr val="004B9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 on </a:t>
            </a:r>
            <a:br>
              <a:rPr lang="en-US" sz="7200" b="1" dirty="0">
                <a:solidFill>
                  <a:srgbClr val="004B9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0400" b="1" dirty="0">
                <a:solidFill>
                  <a:srgbClr val="004B9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Retention</a:t>
            </a:r>
            <a:br>
              <a:rPr lang="en-US" sz="10400" b="1" dirty="0">
                <a:solidFill>
                  <a:srgbClr val="004B9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0400" b="1" dirty="0">
                <a:solidFill>
                  <a:srgbClr val="004B9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Rate</a:t>
            </a:r>
            <a:endParaRPr kumimoji="0" lang="en-US" sz="10400" b="1" i="0" u="none" strike="noStrike" cap="none" spc="0" normalizeH="0" baseline="0" dirty="0">
              <a:ln>
                <a:noFill/>
              </a:ln>
              <a:solidFill>
                <a:srgbClr val="004B93"/>
              </a:solidFill>
              <a:effectLst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pic>
        <p:nvPicPr>
          <p:cNvPr id="8" name="Picture 7" descr="A red stop sign with white text&#10;&#10;Description automatically generated">
            <a:extLst>
              <a:ext uri="{FF2B5EF4-FFF2-40B4-BE49-F238E27FC236}">
                <a16:creationId xmlns:a16="http://schemas.microsoft.com/office/drawing/2014/main" id="{B83E77CB-0737-B571-BA2C-0E37D5D0F5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54" b="95798" l="3596" r="97172">
                        <a14:foregroundMark x1="2990" y1="31273" x2="34020" y2="11677"/>
                        <a14:foregroundMark x1="34020" y1="11677" x2="33051" y2="4283"/>
                        <a14:foregroundMark x1="33051" y1="4283" x2="85697" y2="23636"/>
                        <a14:foregroundMark x1="85697" y1="23636" x2="91515" y2="29172"/>
                        <a14:foregroundMark x1="91515" y1="29172" x2="93455" y2="39838"/>
                        <a14:foregroundMark x1="93455" y1="39838" x2="88808" y2="56768"/>
                        <a14:foregroundMark x1="88808" y1="56768" x2="56444" y2="93697"/>
                        <a14:foregroundMark x1="56444" y1="93697" x2="50222" y2="19434"/>
                        <a14:foregroundMark x1="50222" y1="19434" x2="50101" y2="19313"/>
                        <a14:foregroundMark x1="41980" y1="15838" x2="92323" y2="50707"/>
                        <a14:foregroundMark x1="92323" y1="50707" x2="92323" y2="50707"/>
                        <a14:foregroundMark x1="92323" y1="74020" x2="67192" y2="96000"/>
                        <a14:foregroundMark x1="67192" y1="96000" x2="55232" y2="98545"/>
                        <a14:foregroundMark x1="55232" y1="98545" x2="33455" y2="96162"/>
                        <a14:foregroundMark x1="33455" y1="96162" x2="21374" y2="88646"/>
                        <a14:foregroundMark x1="21374" y1="88646" x2="3798" y2="61980"/>
                        <a14:foregroundMark x1="3798" y1="61980" x2="2667" y2="54424"/>
                        <a14:foregroundMark x1="2667" y1="54424" x2="19838" y2="31232"/>
                        <a14:foregroundMark x1="19838" y1="31232" x2="39758" y2="33778"/>
                        <a14:foregroundMark x1="39758" y1="33778" x2="53495" y2="18101"/>
                        <a14:foregroundMark x1="53495" y1="18101" x2="54141" y2="10828"/>
                        <a14:foregroundMark x1="54141" y1="10828" x2="67111" y2="9333"/>
                        <a14:foregroundMark x1="67111" y1="9333" x2="85010" y2="19313"/>
                        <a14:foregroundMark x1="85010" y1="19313" x2="90020" y2="24929"/>
                        <a14:foregroundMark x1="90020" y1="24929" x2="98303" y2="43677"/>
                        <a14:foregroundMark x1="98303" y1="43677" x2="94505" y2="64485"/>
                        <a14:foregroundMark x1="94505" y1="64485" x2="79556" y2="75838"/>
                        <a14:foregroundMark x1="79556" y1="75838" x2="79232" y2="75758"/>
                        <a14:foregroundMark x1="85455" y1="29414" x2="80525" y2="39677"/>
                        <a14:foregroundMark x1="80525" y1="39677" x2="39232" y2="50909"/>
                        <a14:foregroundMark x1="39232" y1="50909" x2="22101" y2="32081"/>
                        <a14:foregroundMark x1="22101" y1="32081" x2="42222" y2="49010"/>
                        <a14:foregroundMark x1="42222" y1="49010" x2="28889" y2="49455"/>
                        <a14:foregroundMark x1="28889" y1="49455" x2="45939" y2="50384"/>
                        <a14:foregroundMark x1="45939" y1="50384" x2="32525" y2="47232"/>
                        <a14:foregroundMark x1="32525" y1="47232" x2="43434" y2="65495"/>
                        <a14:foregroundMark x1="43434" y1="65495" x2="54788" y2="61414"/>
                        <a14:foregroundMark x1="54788" y1="61414" x2="35111" y2="72687"/>
                        <a14:foregroundMark x1="35111" y1="72687" x2="17010" y2="53495"/>
                        <a14:foregroundMark x1="17010" y1="53495" x2="8323" y2="33333"/>
                        <a14:foregroundMark x1="8323" y1="33333" x2="4566" y2="41212"/>
                        <a14:foregroundMark x1="4566" y1="41212" x2="5939" y2="64808"/>
                        <a14:foregroundMark x1="5939" y1="64808" x2="13818" y2="79879"/>
                        <a14:foregroundMark x1="13818" y1="79879" x2="13939" y2="79879"/>
                        <a14:foregroundMark x1="29414" y1="6343" x2="49051" y2="3475"/>
                        <a14:foregroundMark x1="49051" y1="3475" x2="64081" y2="5051"/>
                        <a14:foregroundMark x1="64081" y1="5051" x2="79273" y2="13899"/>
                        <a14:foregroundMark x1="79273" y1="13899" x2="92121" y2="30909"/>
                        <a14:foregroundMark x1="92121" y1="30909" x2="93778" y2="37818"/>
                        <a14:foregroundMark x1="93778" y1="37818" x2="92283" y2="60687"/>
                        <a14:foregroundMark x1="92283" y1="60687" x2="79354" y2="83596"/>
                        <a14:foregroundMark x1="79354" y1="83596" x2="67919" y2="98303"/>
                        <a14:foregroundMark x1="67919" y1="98303" x2="48889" y2="93778"/>
                        <a14:foregroundMark x1="48889" y1="93778" x2="21131" y2="78626"/>
                        <a14:foregroundMark x1="21131" y1="78626" x2="24364" y2="62909"/>
                        <a14:foregroundMark x1="24364" y1="62909" x2="49616" y2="49010"/>
                        <a14:foregroundMark x1="49616" y1="49010" x2="70545" y2="53131"/>
                        <a14:foregroundMark x1="70545" y1="53131" x2="78303" y2="46303"/>
                        <a14:foregroundMark x1="78303" y1="46303" x2="73172" y2="53939"/>
                        <a14:foregroundMark x1="73172" y1="53939" x2="76283" y2="47556"/>
                        <a14:foregroundMark x1="76283" y1="47556" x2="68929" y2="41010"/>
                        <a14:foregroundMark x1="68929" y1="41010" x2="47677" y2="60848"/>
                        <a14:foregroundMark x1="47677" y1="60848" x2="37333" y2="53293"/>
                        <a14:foregroundMark x1="37333" y1="53293" x2="34586" y2="41859"/>
                        <a14:foregroundMark x1="34586" y1="41859" x2="15030" y2="51556"/>
                        <a14:foregroundMark x1="15030" y1="51556" x2="19758" y2="65737"/>
                        <a14:foregroundMark x1="19758" y1="65737" x2="17818" y2="59798"/>
                        <a14:foregroundMark x1="11596" y1="56687" x2="23475" y2="60081"/>
                        <a14:foregroundMark x1="23475" y1="60081" x2="20566" y2="48323"/>
                        <a14:foregroundMark x1="20566" y1="48323" x2="10020" y2="52444"/>
                        <a14:foregroundMark x1="10020" y1="52444" x2="28242" y2="39798"/>
                        <a14:foregroundMark x1="28242" y1="39798" x2="15232" y2="56242"/>
                        <a14:foregroundMark x1="15232" y1="56242" x2="5697" y2="46141"/>
                        <a14:foregroundMark x1="5697" y1="46141" x2="3919" y2="39232"/>
                        <a14:foregroundMark x1="3919" y1="39232" x2="7475" y2="24929"/>
                        <a14:foregroundMark x1="7475" y1="24929" x2="30263" y2="6020"/>
                        <a14:foregroundMark x1="30263" y1="6020" x2="45333" y2="5374"/>
                        <a14:foregroundMark x1="45333" y1="5374" x2="62667" y2="6101"/>
                        <a14:foregroundMark x1="22788" y1="9091" x2="29980" y2="5535"/>
                        <a14:foregroundMark x1="29980" y1="5535" x2="49172" y2="3596"/>
                        <a14:foregroundMark x1="49172" y1="3596" x2="67596" y2="4970"/>
                        <a14:foregroundMark x1="67596" y1="4970" x2="92929" y2="27758"/>
                        <a14:foregroundMark x1="92929" y1="27758" x2="98222" y2="38869"/>
                        <a14:foregroundMark x1="98222" y1="38869" x2="96202" y2="64687"/>
                        <a14:foregroundMark x1="96202" y1="64687" x2="93293" y2="72566"/>
                        <a14:foregroundMark x1="93293" y1="72566" x2="43556" y2="96283"/>
                        <a14:foregroundMark x1="43556" y1="96283" x2="34020" y2="94222"/>
                        <a14:foregroundMark x1="34020" y1="94222" x2="22586" y2="88000"/>
                        <a14:foregroundMark x1="22586" y1="88000" x2="7475" y2="72364"/>
                        <a14:foregroundMark x1="7475" y1="72364" x2="3717" y2="65010"/>
                        <a14:foregroundMark x1="3717" y1="65010" x2="4970" y2="37616"/>
                        <a14:foregroundMark x1="3232" y1="43596" x2="4040" y2="36121"/>
                        <a14:foregroundMark x1="4040" y1="36121" x2="3556" y2="69616"/>
                        <a14:foregroundMark x1="3556" y1="69616" x2="14020" y2="73899"/>
                        <a14:foregroundMark x1="14020" y1="73899" x2="27152" y2="84687"/>
                        <a14:foregroundMark x1="27152" y1="84687" x2="29455" y2="92525"/>
                        <a14:foregroundMark x1="29455" y1="92525" x2="36242" y2="97535"/>
                        <a14:foregroundMark x1="36242" y1="97535" x2="45535" y2="97535"/>
                        <a14:foregroundMark x1="45535" y1="97535" x2="62788" y2="94101"/>
                        <a14:foregroundMark x1="62788" y1="94101" x2="77333" y2="84081"/>
                        <a14:foregroundMark x1="77333" y1="84081" x2="86788" y2="67556"/>
                        <a14:foregroundMark x1="86788" y1="67556" x2="93131" y2="74182"/>
                        <a14:foregroundMark x1="93131" y1="74182" x2="98747" y2="46141"/>
                        <a14:foregroundMark x1="98747" y1="46141" x2="97939" y2="38141"/>
                        <a14:foregroundMark x1="97939" y1="38141" x2="90424" y2="21616"/>
                        <a14:foregroundMark x1="90424" y1="21616" x2="67960" y2="3556"/>
                        <a14:foregroundMark x1="67960" y1="3556" x2="49293" y2="4323"/>
                        <a14:foregroundMark x1="49293" y1="4323" x2="41172" y2="2141"/>
                        <a14:foregroundMark x1="41172" y1="2141" x2="33576" y2="3596"/>
                        <a14:foregroundMark x1="33576" y1="3596" x2="12404" y2="19919"/>
                        <a14:foregroundMark x1="12404" y1="19919" x2="6141" y2="30788"/>
                        <a14:foregroundMark x1="6141" y1="30788" x2="11434" y2="46990"/>
                        <a14:foregroundMark x1="11434" y1="46990" x2="20162" y2="51960"/>
                        <a14:foregroundMark x1="20162" y1="51960" x2="38707" y2="34424"/>
                        <a14:foregroundMark x1="38707" y1="34424" x2="52848" y2="43677"/>
                        <a14:foregroundMark x1="52848" y1="43677" x2="58141" y2="39030"/>
                        <a14:foregroundMark x1="58141" y1="39030" x2="68040" y2="39596"/>
                        <a14:foregroundMark x1="68040" y1="39596" x2="58263" y2="36000"/>
                        <a14:foregroundMark x1="58263" y1="36000" x2="63354" y2="61414"/>
                        <a14:foregroundMark x1="63354" y1="61414" x2="74545" y2="51071"/>
                        <a14:foregroundMark x1="74545" y1="51071" x2="72444" y2="58747"/>
                        <a14:foregroundMark x1="72444" y1="58747" x2="85414" y2="44727"/>
                        <a14:foregroundMark x1="85414" y1="44727" x2="81576" y2="37172"/>
                        <a14:foregroundMark x1="81576" y1="37172" x2="89051" y2="39838"/>
                        <a14:foregroundMark x1="89051" y1="39838" x2="72081" y2="33859"/>
                        <a14:foregroundMark x1="72081" y1="33859" x2="77616" y2="39677"/>
                        <a14:foregroundMark x1="77616" y1="39677" x2="76606" y2="39636"/>
                        <a14:foregroundMark x1="93212" y1="27434" x2="97818" y2="35556"/>
                        <a14:foregroundMark x1="93323" y1="79264" x2="93219" y2="80273"/>
                        <a14:foregroundMark x1="97818" y1="35556" x2="93806" y2="74563"/>
                        <a14:foregroundMark x1="88946" y1="81216" x2="67354" y2="81657"/>
                        <a14:foregroundMark x1="67354" y1="81657" x2="52606" y2="86909"/>
                        <a14:foregroundMark x1="52606" y1="86909" x2="40485" y2="95273"/>
                        <a14:foregroundMark x1="40485" y1="95273" x2="31313" y2="96081"/>
                        <a14:foregroundMark x1="31313" y1="96081" x2="39960" y2="98909"/>
                        <a14:foregroundMark x1="39960" y1="98909" x2="65657" y2="95960"/>
                        <a14:foregroundMark x1="65657" y1="95960" x2="56404" y2="95798"/>
                        <a14:foregroundMark x1="56404" y1="95798" x2="44202" y2="88606"/>
                        <a14:foregroundMark x1="44202" y1="88606" x2="25616" y2="58384"/>
                        <a14:foregroundMark x1="25616" y1="58384" x2="28242" y2="42626"/>
                        <a14:foregroundMark x1="28242" y1="42626" x2="30020" y2="38990"/>
                        <a14:foregroundMark x1="31758" y1="4000" x2="40364" y2="3354"/>
                        <a14:foregroundMark x1="40364" y1="3354" x2="40121" y2="3596"/>
                        <a14:foregroundMark x1="24646" y1="6586" x2="31596" y2="3838"/>
                        <a14:foregroundMark x1="31596" y1="3838" x2="30909" y2="4727"/>
                        <a14:foregroundMark x1="94182" y1="29899" x2="97172" y2="33899"/>
                        <a14:foregroundMark x1="96081" y1="71919" x2="96566" y2="62788"/>
                        <a14:foregroundMark x1="5859" y1="27152" x2="3596" y2="35192"/>
                        <a14:foregroundMark x1="3596" y1="35192" x2="3596" y2="35879"/>
                        <a14:foregroundMark x1="67636" y1="38384" x2="67636" y2="38384"/>
                        <a14:backgroundMark x1="67273" y1="606" x2="34384" y2="0"/>
                        <a14:backgroundMark x1="88970" y1="83596" x2="93939" y2="77576"/>
                        <a14:backgroundMark x1="93939" y1="77576" x2="93697" y2="77737"/>
                        <a14:backgroundMark x1="95677" y1="74505" x2="89051" y2="82061"/>
                        <a14:backgroundMark x1="89051" y1="82061" x2="92889" y2="75556"/>
                        <a14:backgroundMark x1="92889" y1="75556" x2="90061" y2="82101"/>
                        <a14:backgroundMark x1="90061" y1="82101" x2="93939" y2="81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70" y="156715"/>
            <a:ext cx="2691213" cy="269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735759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1EBCC1-1355-4C8D-B518-DDF260893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1175"/>
            <a:ext cx="12192000" cy="371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96988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B156B1D-FE0A-45B3-91D5-093072731A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38234" r="5491" b="20124"/>
          <a:stretch/>
        </p:blipFill>
        <p:spPr>
          <a:xfrm>
            <a:off x="81516" y="3193524"/>
            <a:ext cx="12110484" cy="36644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25FEA2-1082-4DAF-8369-D36225366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8" y="265095"/>
            <a:ext cx="12192000" cy="292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05858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F781E1-84AD-4696-B380-A9BA8B5AF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9286"/>
            <a:ext cx="12192000" cy="363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39745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B156B1D-FE0A-45B3-91D5-093072731A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38234" r="5491" b="20124"/>
          <a:stretch/>
        </p:blipFill>
        <p:spPr>
          <a:xfrm>
            <a:off x="19170" y="3185050"/>
            <a:ext cx="12172830" cy="36833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37B7AD-454F-4B64-8CC6-5C63C9171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305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0600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B156B1D-FE0A-45B3-91D5-093072731A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55" y="0"/>
            <a:ext cx="9966235" cy="644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15134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road, electronics, car, mirror&#10;&#10;Description automatically generated">
            <a:extLst>
              <a:ext uri="{FF2B5EF4-FFF2-40B4-BE49-F238E27FC236}">
                <a16:creationId xmlns:a16="http://schemas.microsoft.com/office/drawing/2014/main" id="{66F0B51F-E27E-AC8B-22AE-18D4423DC6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999"/>
            <a:ext cx="12192000" cy="81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23535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Rectangle"/>
          <p:cNvSpPr/>
          <p:nvPr/>
        </p:nvSpPr>
        <p:spPr>
          <a:xfrm rot="10800000" flipH="1">
            <a:off x="-23880" y="-12653"/>
            <a:ext cx="12239760" cy="6883306"/>
          </a:xfrm>
          <a:prstGeom prst="rect">
            <a:avLst/>
          </a:prstGeom>
          <a:gradFill>
            <a:gsLst>
              <a:gs pos="367">
                <a:srgbClr val="C5D6E2"/>
              </a:gs>
              <a:gs pos="99743">
                <a:srgbClr val="F0F3F6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00" name="Rectangle"/>
          <p:cNvSpPr/>
          <p:nvPr/>
        </p:nvSpPr>
        <p:spPr>
          <a:xfrm>
            <a:off x="-11846" y="-3624"/>
            <a:ext cx="12250120" cy="1417950"/>
          </a:xfrm>
          <a:prstGeom prst="rect">
            <a:avLst/>
          </a:prstGeom>
          <a:solidFill>
            <a:srgbClr val="004B93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01" name="TextBox 1"/>
          <p:cNvSpPr txBox="1"/>
          <p:nvPr/>
        </p:nvSpPr>
        <p:spPr>
          <a:xfrm>
            <a:off x="969073" y="269516"/>
            <a:ext cx="10253854" cy="993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0000"/>
              </a:lnSpc>
              <a:defRPr sz="7000">
                <a:solidFill>
                  <a:srgbClr val="FFFFFF"/>
                </a:solidFill>
                <a:latin typeface="DIN Next LT Pro Bold Condensed"/>
                <a:ea typeface="DIN Next LT Pro Bold Condensed"/>
                <a:cs typeface="DIN Next LT Pro Bold Condensed"/>
                <a:sym typeface="DIN Next LT Pro Bold Condensed"/>
              </a:defRPr>
            </a:lvl1pPr>
          </a:lstStyle>
          <a:p>
            <a:r>
              <a:t>10X Recurring Revenue Calculator</a:t>
            </a:r>
          </a:p>
        </p:txBody>
      </p:sp>
      <p:pic>
        <p:nvPicPr>
          <p:cNvPr id="302" name="10XRevenueCalculator-Graphs-9-01.png" descr="10XRevenueCalculator-Graphs-9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3" y="212899"/>
            <a:ext cx="12192002" cy="6787779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03" name="Table"/>
          <p:cNvGraphicFramePr/>
          <p:nvPr/>
        </p:nvGraphicFramePr>
        <p:xfrm>
          <a:off x="342898" y="1732099"/>
          <a:ext cx="3337089" cy="1244600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8827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27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39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7800">
                <a:tc gridSpan="4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 dirty="0">
                          <a:solidFill>
                            <a:srgbClr val="FFFFFF"/>
                          </a:solidFill>
                          <a:latin typeface="DIN Next LT Pro Bold"/>
                          <a:ea typeface="DIN Next LT Pro Bold"/>
                          <a:cs typeface="DIN Next LT Pro Bold"/>
                          <a:sym typeface="DIN Next LT Pro Bold"/>
                        </a:rPr>
                        <a:t>Monthly Recurring Revenue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chemeClr val="accent1">
                          <a:satOff val="-3547"/>
                          <a:lumOff val="-10352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satOff val="-3547"/>
                          <a:lumOff val="-10352"/>
                        </a:schemeClr>
                      </a:solidFill>
                      <a:miter lim="400000"/>
                    </a:lnR>
                    <a:lnT w="12700">
                      <a:solidFill>
                        <a:schemeClr val="accent1">
                          <a:satOff val="-3547"/>
                          <a:lumOff val="-10352"/>
                        </a:schemeClr>
                      </a:solidFill>
                      <a:miter lim="400000"/>
                    </a:lnT>
                    <a:lnB w="12700">
                      <a:solidFill>
                        <a:schemeClr val="accent1">
                          <a:satOff val="-3547"/>
                          <a:lumOff val="-10352"/>
                        </a:schemeClr>
                      </a:solidFill>
                    </a:lnB>
                    <a:solidFill>
                      <a:srgbClr val="004B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800">
                <a:tc gridSpan="3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 dirty="0">
                          <a:latin typeface="DINNextLTPro-Regular"/>
                          <a:ea typeface="DINNextLTPro-Regular"/>
                          <a:cs typeface="DINNextLTPro-Regular"/>
                          <a:sym typeface="DINNextLTPro-Regular"/>
                        </a:rPr>
                        <a:t>Current Members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chemeClr val="accent1">
                          <a:satOff val="-3547"/>
                          <a:lumOff val="-10352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satOff val="-3547"/>
                          <a:lumOff val="-10352"/>
                        </a:schemeClr>
                      </a:solidFill>
                    </a:lnR>
                    <a:lnT w="12700">
                      <a:solidFill>
                        <a:schemeClr val="accent1">
                          <a:satOff val="-3547"/>
                          <a:lumOff val="-10352"/>
                        </a:schemeClr>
                      </a:solidFill>
                    </a:lnT>
                    <a:lnB w="12700">
                      <a:solidFill>
                        <a:schemeClr val="accent1">
                          <a:satOff val="-3547"/>
                          <a:lumOff val="-10352"/>
                        </a:schemeClr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dirty="0">
                          <a:latin typeface="DINNextLTPro-Regular"/>
                          <a:ea typeface="DINNextLTPro-Regular"/>
                          <a:cs typeface="DINNextLTPro-Regular"/>
                          <a:sym typeface="DINNextLTPro-Regular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chemeClr val="accent1">
                          <a:satOff val="-3547"/>
                          <a:lumOff val="-10352"/>
                        </a:schemeClr>
                      </a:solidFill>
                    </a:lnL>
                    <a:lnR w="12700">
                      <a:solidFill>
                        <a:schemeClr val="accent1">
                          <a:satOff val="-3547"/>
                          <a:lumOff val="-10352"/>
                        </a:schemeClr>
                      </a:solidFill>
                      <a:miter lim="400000"/>
                    </a:lnR>
                    <a:lnT w="12700">
                      <a:solidFill>
                        <a:schemeClr val="accent1">
                          <a:satOff val="-3547"/>
                          <a:lumOff val="-10352"/>
                        </a:schemeClr>
                      </a:solidFill>
                    </a:lnT>
                    <a:lnB w="12700">
                      <a:solidFill>
                        <a:schemeClr val="accent1">
                          <a:satOff val="-3547"/>
                          <a:lumOff val="-10352"/>
                        </a:schemeClr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800">
                <a:tc gridSpan="3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 dirty="0">
                          <a:latin typeface="DINNextLTPro-Regular"/>
                          <a:ea typeface="DINNextLTPro-Regular"/>
                          <a:cs typeface="DINNextLTPro-Regular"/>
                          <a:sym typeface="DINNextLTPro-Regular"/>
                        </a:rPr>
                        <a:t>Avg new members per month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chemeClr val="accent1">
                          <a:satOff val="-3547"/>
                          <a:lumOff val="-10352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satOff val="-3547"/>
                          <a:lumOff val="-10352"/>
                        </a:schemeClr>
                      </a:solidFill>
                    </a:lnR>
                    <a:lnT w="12700">
                      <a:solidFill>
                        <a:schemeClr val="accent1">
                          <a:satOff val="-3547"/>
                          <a:lumOff val="-10352"/>
                        </a:schemeClr>
                      </a:solidFill>
                    </a:lnT>
                    <a:lnB w="12700">
                      <a:solidFill>
                        <a:schemeClr val="accent1">
                          <a:satOff val="-3547"/>
                          <a:lumOff val="-10352"/>
                        </a:schemeClr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dirty="0">
                          <a:latin typeface="DINNextLTPro-Regular"/>
                          <a:ea typeface="DINNextLTPro-Regular"/>
                          <a:cs typeface="DINNextLTPro-Regular"/>
                          <a:sym typeface="DINNextLTPro-Regular"/>
                        </a:rPr>
                        <a:t>1,000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chemeClr val="accent1">
                          <a:satOff val="-3547"/>
                          <a:lumOff val="-10352"/>
                        </a:schemeClr>
                      </a:solidFill>
                    </a:lnL>
                    <a:lnR w="12700">
                      <a:solidFill>
                        <a:schemeClr val="accent1">
                          <a:satOff val="-3547"/>
                          <a:lumOff val="-10352"/>
                        </a:schemeClr>
                      </a:solidFill>
                      <a:miter lim="400000"/>
                    </a:lnR>
                    <a:lnT w="12700">
                      <a:solidFill>
                        <a:schemeClr val="accent1">
                          <a:satOff val="-3547"/>
                          <a:lumOff val="-10352"/>
                        </a:schemeClr>
                      </a:solidFill>
                    </a:lnT>
                    <a:lnB w="12700">
                      <a:solidFill>
                        <a:schemeClr val="accent1">
                          <a:satOff val="-3547"/>
                          <a:lumOff val="-10352"/>
                        </a:schemeClr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7800">
                <a:tc gridSpan="3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 dirty="0">
                          <a:latin typeface="DINNextLTPro-Regular"/>
                          <a:ea typeface="DINNextLTPro-Regular"/>
                          <a:cs typeface="DINNextLTPro-Regular"/>
                          <a:sym typeface="DINNextLTPro-Regular"/>
                        </a:rPr>
                        <a:t>Monthly advertising costs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chemeClr val="accent1">
                          <a:satOff val="-3547"/>
                          <a:lumOff val="-10352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satOff val="-3547"/>
                          <a:lumOff val="-10352"/>
                        </a:schemeClr>
                      </a:solidFill>
                    </a:lnR>
                    <a:lnT w="12700">
                      <a:solidFill>
                        <a:schemeClr val="accent1">
                          <a:satOff val="-3547"/>
                          <a:lumOff val="-10352"/>
                        </a:schemeClr>
                      </a:solidFill>
                    </a:lnT>
                    <a:lnB w="12700">
                      <a:solidFill>
                        <a:schemeClr val="accent1">
                          <a:satOff val="-3547"/>
                          <a:lumOff val="-10352"/>
                        </a:schemeClr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dirty="0">
                          <a:latin typeface="DINNextLTPro-Regular"/>
                          <a:ea typeface="DINNextLTPro-Regular"/>
                          <a:cs typeface="DINNextLTPro-Regular"/>
                          <a:sym typeface="DINNextLTPro-Regular"/>
                        </a:rPr>
                        <a:t>$500,000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chemeClr val="accent1">
                          <a:satOff val="-3547"/>
                          <a:lumOff val="-10352"/>
                        </a:schemeClr>
                      </a:solidFill>
                    </a:lnL>
                    <a:lnR w="12700">
                      <a:solidFill>
                        <a:schemeClr val="accent1">
                          <a:satOff val="-3547"/>
                          <a:lumOff val="-10352"/>
                        </a:schemeClr>
                      </a:solidFill>
                      <a:miter lim="400000"/>
                    </a:lnR>
                    <a:lnT w="12700">
                      <a:solidFill>
                        <a:schemeClr val="accent1">
                          <a:satOff val="-3547"/>
                          <a:lumOff val="-10352"/>
                        </a:schemeClr>
                      </a:solidFill>
                    </a:lnT>
                    <a:lnB w="12700">
                      <a:solidFill>
                        <a:schemeClr val="accent1">
                          <a:satOff val="-3547"/>
                          <a:lumOff val="-10352"/>
                        </a:schemeClr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800">
                <a:tc gridSpan="3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 dirty="0">
                          <a:latin typeface="DINNextLTPro-Regular"/>
                          <a:ea typeface="DINNextLTPro-Regular"/>
                          <a:cs typeface="DINNextLTPro-Regular"/>
                          <a:sym typeface="DINNextLTPro-Regular"/>
                        </a:rPr>
                        <a:t>Customer acquisition cost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chemeClr val="accent1">
                          <a:satOff val="-3547"/>
                          <a:lumOff val="-10352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satOff val="-3547"/>
                          <a:lumOff val="-10352"/>
                        </a:schemeClr>
                      </a:solidFill>
                    </a:lnR>
                    <a:lnT w="12700">
                      <a:solidFill>
                        <a:schemeClr val="accent1">
                          <a:satOff val="-3547"/>
                          <a:lumOff val="-10352"/>
                        </a:schemeClr>
                      </a:solidFill>
                    </a:lnT>
                    <a:lnB w="12700">
                      <a:solidFill>
                        <a:schemeClr val="accent1">
                          <a:satOff val="-3547"/>
                          <a:lumOff val="-10352"/>
                        </a:schemeClr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dirty="0">
                          <a:latin typeface="DINNextLTPro-Regular"/>
                          <a:ea typeface="DINNextLTPro-Regular"/>
                          <a:cs typeface="DINNextLTPro-Regular"/>
                          <a:sym typeface="DINNextLTPro-Regular"/>
                        </a:rPr>
                        <a:t>$500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chemeClr val="accent1">
                          <a:satOff val="-3547"/>
                          <a:lumOff val="-10352"/>
                        </a:schemeClr>
                      </a:solidFill>
                    </a:lnL>
                    <a:lnR w="12700">
                      <a:solidFill>
                        <a:schemeClr val="accent1">
                          <a:satOff val="-3547"/>
                          <a:lumOff val="-10352"/>
                        </a:schemeClr>
                      </a:solidFill>
                      <a:miter lim="400000"/>
                    </a:lnR>
                    <a:lnT w="12700">
                      <a:solidFill>
                        <a:schemeClr val="accent1">
                          <a:satOff val="-3547"/>
                          <a:lumOff val="-10352"/>
                        </a:schemeClr>
                      </a:solidFill>
                    </a:lnT>
                    <a:lnB w="12700">
                      <a:solidFill>
                        <a:schemeClr val="accent1">
                          <a:satOff val="-3547"/>
                          <a:lumOff val="-10352"/>
                        </a:schemeClr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7800">
                <a:tc gridSpan="3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 dirty="0">
                          <a:latin typeface="DINNextLTPro-Regular"/>
                          <a:ea typeface="DINNextLTPro-Regular"/>
                          <a:cs typeface="DINNextLTPro-Regular"/>
                          <a:sym typeface="DINNextLTPro-Regular"/>
                        </a:rPr>
                        <a:t>Churn ra</a:t>
                      </a:r>
                      <a:r>
                        <a:rPr lang="en-US" sz="1000" dirty="0">
                          <a:latin typeface="DINNextLTPro-Regular"/>
                          <a:ea typeface="DINNextLTPro-Regular"/>
                          <a:cs typeface="DINNextLTPro-Regular"/>
                          <a:sym typeface="DINNextLTPro-Regular"/>
                        </a:rPr>
                        <a:t>t</a:t>
                      </a:r>
                      <a:r>
                        <a:rPr sz="1000" dirty="0">
                          <a:latin typeface="DINNextLTPro-Regular"/>
                          <a:ea typeface="DINNextLTPro-Regular"/>
                          <a:cs typeface="DINNextLTPro-Regular"/>
                          <a:sym typeface="DINNextLTPro-Regular"/>
                        </a:rPr>
                        <a:t>e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chemeClr val="accent1">
                          <a:satOff val="-3547"/>
                          <a:lumOff val="-10352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satOff val="-3547"/>
                          <a:lumOff val="-10352"/>
                        </a:schemeClr>
                      </a:solidFill>
                    </a:lnR>
                    <a:lnT w="12700">
                      <a:solidFill>
                        <a:schemeClr val="accent1">
                          <a:satOff val="-3547"/>
                          <a:lumOff val="-10352"/>
                        </a:schemeClr>
                      </a:solidFill>
                    </a:lnT>
                    <a:lnB w="12700">
                      <a:solidFill>
                        <a:schemeClr val="accent1">
                          <a:satOff val="-3547"/>
                          <a:lumOff val="-10352"/>
                        </a:schemeClr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>
                          <a:latin typeface="DINNextLTPro-Regular"/>
                          <a:ea typeface="DINNextLTPro-Regular"/>
                          <a:cs typeface="DINNextLTPro-Regular"/>
                          <a:sym typeface="DINNextLTPro-Regular"/>
                        </a:rPr>
                        <a:t>8.00%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chemeClr val="accent1">
                          <a:satOff val="-3547"/>
                          <a:lumOff val="-10352"/>
                        </a:schemeClr>
                      </a:solidFill>
                    </a:lnL>
                    <a:lnR w="12700">
                      <a:solidFill>
                        <a:schemeClr val="accent1">
                          <a:satOff val="-3547"/>
                          <a:lumOff val="-10352"/>
                        </a:schemeClr>
                      </a:solidFill>
                      <a:miter lim="400000"/>
                    </a:lnR>
                    <a:lnT w="12700">
                      <a:solidFill>
                        <a:schemeClr val="accent1">
                          <a:satOff val="-3547"/>
                          <a:lumOff val="-10352"/>
                        </a:schemeClr>
                      </a:solidFill>
                    </a:lnT>
                    <a:lnB w="12700">
                      <a:solidFill>
                        <a:schemeClr val="accent1">
                          <a:satOff val="-3547"/>
                          <a:lumOff val="-10352"/>
                        </a:schemeClr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7800">
                <a:tc gridSpan="3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>
                          <a:latin typeface="DINNextLTPro-Regular"/>
                          <a:ea typeface="DINNextLTPro-Regular"/>
                          <a:cs typeface="DINNextLTPro-Regular"/>
                          <a:sym typeface="DINNextLTPro-Regular"/>
                        </a:rPr>
                        <a:t>Subscription rate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chemeClr val="accent1">
                          <a:satOff val="-3547"/>
                          <a:lumOff val="-10352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satOff val="-3547"/>
                          <a:lumOff val="-10352"/>
                        </a:schemeClr>
                      </a:solidFill>
                    </a:lnR>
                    <a:lnT w="12700">
                      <a:solidFill>
                        <a:schemeClr val="accent1">
                          <a:satOff val="-3547"/>
                          <a:lumOff val="-10352"/>
                        </a:schemeClr>
                      </a:solidFill>
                    </a:lnT>
                    <a:lnB w="12700">
                      <a:solidFill>
                        <a:schemeClr val="accent1">
                          <a:satOff val="-3547"/>
                          <a:lumOff val="-10352"/>
                        </a:schemeClr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dirty="0">
                          <a:latin typeface="DINNextLTPro-Regular"/>
                          <a:ea typeface="DINNextLTPro-Regular"/>
                          <a:cs typeface="DINNextLTPro-Regular"/>
                          <a:sym typeface="DINNextLTPro-Regular"/>
                        </a:rPr>
                        <a:t>$75.00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chemeClr val="accent1">
                          <a:satOff val="-3547"/>
                          <a:lumOff val="-10352"/>
                        </a:schemeClr>
                      </a:solidFill>
                    </a:lnL>
                    <a:lnR w="12700">
                      <a:solidFill>
                        <a:schemeClr val="accent1">
                          <a:satOff val="-3547"/>
                          <a:lumOff val="-10352"/>
                        </a:schemeClr>
                      </a:solidFill>
                      <a:miter lim="400000"/>
                    </a:lnR>
                    <a:lnT w="12700">
                      <a:solidFill>
                        <a:schemeClr val="accent1">
                          <a:satOff val="-3547"/>
                          <a:lumOff val="-10352"/>
                        </a:schemeClr>
                      </a:solidFill>
                    </a:lnT>
                    <a:lnB w="12700">
                      <a:solidFill>
                        <a:schemeClr val="accent1">
                          <a:satOff val="-3547"/>
                          <a:lumOff val="-10352"/>
                        </a:schemeClr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304" name="Table"/>
          <p:cNvGraphicFramePr/>
          <p:nvPr/>
        </p:nvGraphicFramePr>
        <p:xfrm>
          <a:off x="342900" y="3157674"/>
          <a:ext cx="3337089" cy="355600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8827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27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39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7800">
                <a:tc gridSpan="4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>
                          <a:solidFill>
                            <a:srgbClr val="FFFFFF"/>
                          </a:solidFill>
                          <a:latin typeface="DIN Next LT Pro Bold"/>
                          <a:ea typeface="DIN Next LT Pro Bold"/>
                          <a:cs typeface="DIN Next LT Pro Bold"/>
                          <a:sym typeface="DIN Next LT Pro Bold"/>
                        </a:rPr>
                        <a:t>Member On Ramp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B80021"/>
                      </a:solidFill>
                      <a:miter lim="400000"/>
                    </a:lnL>
                    <a:lnR w="12700">
                      <a:solidFill>
                        <a:srgbClr val="B80021"/>
                      </a:solidFill>
                      <a:miter lim="400000"/>
                    </a:lnR>
                    <a:lnT w="12700">
                      <a:solidFill>
                        <a:srgbClr val="B80021"/>
                      </a:solidFill>
                      <a:miter lim="400000"/>
                    </a:lnT>
                    <a:lnB w="12700">
                      <a:solidFill>
                        <a:srgbClr val="B80021"/>
                      </a:solidFill>
                    </a:lnB>
                    <a:solidFill>
                      <a:srgbClr val="B8002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800">
                <a:tc gridSpan="3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>
                          <a:latin typeface="DINNextLTPro-Regular"/>
                          <a:ea typeface="DINNextLTPro-Regular"/>
                          <a:cs typeface="DINNextLTPro-Regular"/>
                          <a:sym typeface="DINNextLTPro-Regular"/>
                        </a:rPr>
                        <a:t>Goal retention rate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B80021"/>
                      </a:solidFill>
                      <a:miter lim="400000"/>
                    </a:lnL>
                    <a:lnR w="12700">
                      <a:solidFill>
                        <a:srgbClr val="B80021"/>
                      </a:solidFill>
                    </a:lnR>
                    <a:lnT w="12700">
                      <a:solidFill>
                        <a:srgbClr val="B80021"/>
                      </a:solidFill>
                    </a:lnT>
                    <a:lnB w="12700">
                      <a:solidFill>
                        <a:srgbClr val="B80021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dirty="0">
                          <a:latin typeface="DINNextLTPro-Regular"/>
                          <a:ea typeface="DINNextLTPro-Regular"/>
                          <a:cs typeface="DINNextLTPro-Regular"/>
                          <a:sym typeface="DINNextLTPro-Regular"/>
                        </a:rPr>
                        <a:t>5.60%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B80021"/>
                      </a:solidFill>
                    </a:lnL>
                    <a:lnR w="12700">
                      <a:solidFill>
                        <a:srgbClr val="B80021"/>
                      </a:solidFill>
                      <a:miter lim="400000"/>
                    </a:lnR>
                    <a:lnT w="12700">
                      <a:solidFill>
                        <a:srgbClr val="B80021"/>
                      </a:solidFill>
                    </a:lnT>
                    <a:lnB w="12700">
                      <a:solidFill>
                        <a:srgbClr val="B8002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05" name="Table"/>
          <p:cNvGraphicFramePr/>
          <p:nvPr/>
        </p:nvGraphicFramePr>
        <p:xfrm>
          <a:off x="342900" y="3691073"/>
          <a:ext cx="3337089" cy="355600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8827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27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39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7800">
                <a:tc gridSpan="4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>
                          <a:solidFill>
                            <a:srgbClr val="FFFFFF"/>
                          </a:solidFill>
                          <a:latin typeface="DIN Next LT Pro Bold"/>
                          <a:ea typeface="DIN Next LT Pro Bold"/>
                          <a:cs typeface="DIN Next LT Pro Bold"/>
                          <a:sym typeface="DIN Next LT Pro Bold"/>
                        </a:rPr>
                        <a:t>Member Focused Offer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C78538"/>
                      </a:solidFill>
                      <a:miter lim="400000"/>
                    </a:lnL>
                    <a:lnR w="12700">
                      <a:solidFill>
                        <a:srgbClr val="C78538"/>
                      </a:solidFill>
                      <a:miter lim="400000"/>
                    </a:lnR>
                    <a:lnT w="12700">
                      <a:solidFill>
                        <a:srgbClr val="C78538"/>
                      </a:solidFill>
                      <a:miter lim="400000"/>
                    </a:lnT>
                    <a:lnB w="12700">
                      <a:solidFill>
                        <a:srgbClr val="C78538"/>
                      </a:solidFill>
                    </a:lnB>
                    <a:solidFill>
                      <a:srgbClr val="C7853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800">
                <a:tc gridSpan="3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>
                          <a:latin typeface="DINNextLTPro-Regular"/>
                          <a:ea typeface="DINNextLTPro-Regular"/>
                          <a:cs typeface="DINNextLTPro-Regular"/>
                          <a:sym typeface="DINNextLTPro-Regular"/>
                        </a:rPr>
                        <a:t>Pricing improvement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C78538"/>
                      </a:solidFill>
                      <a:miter lim="400000"/>
                    </a:lnL>
                    <a:lnR w="12700">
                      <a:solidFill>
                        <a:srgbClr val="C78538"/>
                      </a:solidFill>
                    </a:lnR>
                    <a:lnT w="12700">
                      <a:solidFill>
                        <a:srgbClr val="C78538"/>
                      </a:solidFill>
                    </a:lnT>
                    <a:lnB w="12700">
                      <a:solidFill>
                        <a:srgbClr val="C78538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dirty="0">
                          <a:latin typeface="DINNextLTPro-Regular"/>
                          <a:ea typeface="DINNextLTPro-Regular"/>
                          <a:cs typeface="DINNextLTPro-Regular"/>
                          <a:sym typeface="DINNextLTPro-Regular"/>
                        </a:rPr>
                        <a:t>20.00%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C78538"/>
                      </a:solidFill>
                    </a:lnL>
                    <a:lnR w="12700">
                      <a:solidFill>
                        <a:srgbClr val="C78538"/>
                      </a:solidFill>
                      <a:miter lim="400000"/>
                    </a:lnR>
                    <a:lnT w="12700">
                      <a:solidFill>
                        <a:srgbClr val="C78538"/>
                      </a:solidFill>
                    </a:lnT>
                    <a:lnB w="12700">
                      <a:solidFill>
                        <a:srgbClr val="C78538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06" name="Table"/>
          <p:cNvGraphicFramePr/>
          <p:nvPr/>
        </p:nvGraphicFramePr>
        <p:xfrm>
          <a:off x="342898" y="4231782"/>
          <a:ext cx="3337089" cy="1244600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8827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27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39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7800">
                <a:tc gridSpan="4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>
                          <a:solidFill>
                            <a:srgbClr val="FFFFFF"/>
                          </a:solidFill>
                          <a:latin typeface="DIN Next LT Pro Bold"/>
                          <a:ea typeface="DIN Next LT Pro Bold"/>
                          <a:cs typeface="DIN Next LT Pro Bold"/>
                          <a:sym typeface="DIN Next LT Pro Bold"/>
                        </a:rPr>
                        <a:t>Triple Monetization Multipliers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14C7E"/>
                      </a:solidFill>
                      <a:miter lim="400000"/>
                    </a:lnL>
                    <a:lnR w="12700">
                      <a:solidFill>
                        <a:srgbClr val="514C7E"/>
                      </a:solidFill>
                      <a:miter lim="400000"/>
                    </a:lnR>
                    <a:lnT w="12700">
                      <a:solidFill>
                        <a:srgbClr val="514C7E"/>
                      </a:solidFill>
                      <a:miter lim="400000"/>
                    </a:lnT>
                    <a:lnB w="12700">
                      <a:solidFill>
                        <a:srgbClr val="514C7E"/>
                      </a:solidFill>
                    </a:lnB>
                    <a:solidFill>
                      <a:srgbClr val="514C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800">
                <a:tc gridSpan="3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>
                          <a:latin typeface="DINNextLTPro-Regular"/>
                          <a:ea typeface="DINNextLTPro-Regular"/>
                          <a:cs typeface="DINNextLTPro-Regular"/>
                          <a:sym typeface="DINNextLTPro-Regular"/>
                        </a:rPr>
                        <a:t>Multiplier #1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14C7E"/>
                      </a:solidFill>
                      <a:miter lim="400000"/>
                    </a:lnL>
                    <a:lnR w="12700">
                      <a:solidFill>
                        <a:srgbClr val="514C7E"/>
                      </a:solidFill>
                    </a:lnR>
                    <a:lnT w="12700">
                      <a:solidFill>
                        <a:srgbClr val="514C7E"/>
                      </a:solidFill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000">
                          <a:latin typeface="DINNextLTPro-Regular"/>
                          <a:ea typeface="DINNextLTPro-Regular"/>
                          <a:cs typeface="DINNextLTPro-Regular"/>
                          <a:sym typeface="DINNextLTPro-Regular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12700">
                      <a:solidFill>
                        <a:srgbClr val="514C7E"/>
                      </a:solidFill>
                    </a:lnL>
                    <a:lnR w="12700">
                      <a:solidFill>
                        <a:srgbClr val="514C7E"/>
                      </a:solidFill>
                      <a:miter lim="400000"/>
                    </a:lnR>
                    <a:lnT w="12700">
                      <a:solidFill>
                        <a:srgbClr val="514C7E"/>
                      </a:solidFill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800">
                <a:tc gridSpan="3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>
                          <a:latin typeface="DINNextLTPro-Regular"/>
                          <a:ea typeface="DINNextLTPro-Regular"/>
                          <a:cs typeface="DINNextLTPro-Regular"/>
                          <a:sym typeface="DINNextLTPro-Regular"/>
                        </a:rPr>
                        <a:t>% of members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14C7E"/>
                      </a:solidFill>
                      <a:miter lim="400000"/>
                    </a:lnL>
                    <a:lnR w="12700">
                      <a:solidFill>
                        <a:srgbClr val="514C7E"/>
                      </a:solidFill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>
                          <a:latin typeface="DINNextLTPro-Regular"/>
                          <a:ea typeface="DINNextLTPro-Regular"/>
                          <a:cs typeface="DINNextLTPro-Regular"/>
                          <a:sym typeface="DINNextLTPro-Regular"/>
                        </a:rPr>
                        <a:t>20%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14C7E"/>
                      </a:solidFill>
                    </a:lnL>
                    <a:lnR w="12700">
                      <a:solidFill>
                        <a:srgbClr val="514C7E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7800">
                <a:tc gridSpan="3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>
                          <a:latin typeface="DINNextLTPro-Regular"/>
                          <a:ea typeface="DINNextLTPro-Regular"/>
                          <a:cs typeface="DINNextLTPro-Regular"/>
                          <a:sym typeface="DINNextLTPro-Regular"/>
                        </a:rPr>
                        <a:t>buy product priced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14C7E"/>
                      </a:solidFill>
                      <a:miter lim="400000"/>
                    </a:lnL>
                    <a:lnR w="12700">
                      <a:solidFill>
                        <a:srgbClr val="514C7E"/>
                      </a:solidFill>
                    </a:lnR>
                    <a:lnT w="0">
                      <a:miter lim="400000"/>
                    </a:lnT>
                    <a:lnB w="12700">
                      <a:solidFill>
                        <a:srgbClr val="514C7E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>
                          <a:latin typeface="DINNextLTPro-Regular"/>
                          <a:ea typeface="DINNextLTPro-Regular"/>
                          <a:cs typeface="DINNextLTPro-Regular"/>
                          <a:sym typeface="DINNextLTPro-Regular"/>
                        </a:rPr>
                        <a:t>$360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14C7E"/>
                      </a:solidFill>
                    </a:lnL>
                    <a:lnR w="12700">
                      <a:solidFill>
                        <a:srgbClr val="514C7E"/>
                      </a:solidFill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rgbClr val="514C7E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800">
                <a:tc gridSpan="3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>
                          <a:latin typeface="DINNextLTPro-Regular"/>
                          <a:ea typeface="DINNextLTPro-Regular"/>
                          <a:cs typeface="DINNextLTPro-Regular"/>
                          <a:sym typeface="DINNextLTPro-Regular"/>
                        </a:rPr>
                        <a:t>Multiplier #2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14C7E"/>
                      </a:solidFill>
                      <a:miter lim="400000"/>
                    </a:lnL>
                    <a:lnR w="12700">
                      <a:solidFill>
                        <a:srgbClr val="514C7E"/>
                      </a:solidFill>
                    </a:lnR>
                    <a:lnT w="12700">
                      <a:solidFill>
                        <a:srgbClr val="514C7E"/>
                      </a:solidFill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000">
                          <a:latin typeface="DINNextLTPro-Regular"/>
                          <a:ea typeface="DINNextLTPro-Regular"/>
                          <a:cs typeface="DINNextLTPro-Regular"/>
                          <a:sym typeface="DINNextLTPro-Regular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12700">
                      <a:solidFill>
                        <a:srgbClr val="514C7E"/>
                      </a:solidFill>
                    </a:lnL>
                    <a:lnR w="12700">
                      <a:solidFill>
                        <a:srgbClr val="514C7E"/>
                      </a:solidFill>
                      <a:miter lim="400000"/>
                    </a:lnR>
                    <a:lnT w="12700">
                      <a:solidFill>
                        <a:srgbClr val="514C7E"/>
                      </a:solidFill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7800">
                <a:tc gridSpan="3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000" dirty="0">
                          <a:latin typeface="DINNextLTPro-Regular"/>
                          <a:ea typeface="DINNextLTPro-Regular"/>
                          <a:cs typeface="DINNextLTPro-Regular"/>
                          <a:sym typeface="DINNextLTPro-Regular"/>
                        </a:rPr>
                        <a:t>% </a:t>
                      </a:r>
                      <a:r>
                        <a:rPr sz="1000" dirty="0">
                          <a:latin typeface="DINNextLTPro-Regular"/>
                          <a:ea typeface="DINNextLTPro-Regular"/>
                          <a:cs typeface="DINNextLTPro-Regular"/>
                          <a:sym typeface="DINNextLTPro-Regular"/>
                        </a:rPr>
                        <a:t>of members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14C7E"/>
                      </a:solidFill>
                      <a:miter lim="400000"/>
                    </a:lnL>
                    <a:lnR w="12700">
                      <a:solidFill>
                        <a:srgbClr val="514C7E"/>
                      </a:solidFill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>
                          <a:latin typeface="DINNextLTPro-Regular"/>
                          <a:ea typeface="DINNextLTPro-Regular"/>
                          <a:cs typeface="DINNextLTPro-Regular"/>
                          <a:sym typeface="DINNextLTPro-Regular"/>
                        </a:rPr>
                        <a:t>4%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14C7E"/>
                      </a:solidFill>
                    </a:lnL>
                    <a:lnR w="12700">
                      <a:solidFill>
                        <a:srgbClr val="514C7E"/>
                      </a:solidFill>
                      <a:miter lim="400000"/>
                    </a:lnR>
                    <a:lnT w="0">
                      <a:miter lim="400000"/>
                    </a:lnT>
                    <a:lnB w="25400">
                      <a:solidFill>
                        <a:srgbClr val="017244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7800">
                <a:tc gridSpan="3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>
                          <a:latin typeface="DINNextLTPro-Regular"/>
                          <a:ea typeface="DINNextLTPro-Regular"/>
                          <a:cs typeface="DINNextLTPro-Regular"/>
                          <a:sym typeface="DINNextLTPro-Regular"/>
                        </a:rPr>
                        <a:t>buy product priced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514C7E"/>
                      </a:solidFill>
                      <a:miter lim="400000"/>
                    </a:lnL>
                    <a:lnR w="25400">
                      <a:solidFill>
                        <a:srgbClr val="017244"/>
                      </a:solidFill>
                    </a:lnR>
                    <a:lnT w="0">
                      <a:miter lim="400000"/>
                    </a:lnT>
                    <a:lnB w="12700">
                      <a:solidFill>
                        <a:srgbClr val="514C7E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dirty="0">
                          <a:latin typeface="DINNextLTPro-Regular"/>
                          <a:ea typeface="DINNextLTPro-Regular"/>
                          <a:cs typeface="DINNextLTPro-Regular"/>
                          <a:sym typeface="DINNextLTPro-Regular"/>
                        </a:rPr>
                        <a:t>$1,440</a:t>
                      </a:r>
                    </a:p>
                  </a:txBody>
                  <a:tcPr marL="0" marR="0" marT="0" marB="0" anchor="ctr" horzOverflow="overflow">
                    <a:lnL w="25400">
                      <a:solidFill>
                        <a:srgbClr val="017244"/>
                      </a:solidFill>
                    </a:lnL>
                    <a:lnR w="25400">
                      <a:solidFill>
                        <a:srgbClr val="017244"/>
                      </a:solidFill>
                      <a:miter lim="400000"/>
                    </a:lnR>
                    <a:lnT w="25400">
                      <a:solidFill>
                        <a:srgbClr val="017244"/>
                      </a:solidFill>
                    </a:lnT>
                    <a:lnB w="25400">
                      <a:solidFill>
                        <a:srgbClr val="017244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307" name="Table"/>
          <p:cNvGraphicFramePr/>
          <p:nvPr/>
        </p:nvGraphicFramePr>
        <p:xfrm>
          <a:off x="346075" y="5634173"/>
          <a:ext cx="3337089" cy="355600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8827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27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39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7800">
                <a:tc gridSpan="4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>
                          <a:solidFill>
                            <a:srgbClr val="FFFFFF"/>
                          </a:solidFill>
                          <a:latin typeface="DIN Next LT Pro Bold"/>
                          <a:ea typeface="DIN Next LT Pro Bold"/>
                          <a:cs typeface="DIN Next LT Pro Bold"/>
                          <a:sym typeface="DIN Next LT Pro Bold"/>
                        </a:rPr>
                        <a:t>Easy Media Money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C723"/>
                      </a:solidFill>
                      <a:miter lim="400000"/>
                    </a:lnL>
                    <a:lnR w="12700">
                      <a:solidFill>
                        <a:srgbClr val="FFC723"/>
                      </a:solidFill>
                      <a:miter lim="400000"/>
                    </a:lnR>
                    <a:lnT w="12700">
                      <a:solidFill>
                        <a:srgbClr val="FFC723"/>
                      </a:solidFill>
                      <a:miter lim="400000"/>
                    </a:lnT>
                    <a:lnB w="12700">
                      <a:solidFill>
                        <a:srgbClr val="FFC723"/>
                      </a:solidFill>
                    </a:lnB>
                    <a:solidFill>
                      <a:srgbClr val="FFC72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800">
                <a:tc gridSpan="3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>
                          <a:latin typeface="DINNextLTPro-Regular"/>
                          <a:ea typeface="DINNextLTPro-Regular"/>
                          <a:cs typeface="DINNextLTPro-Regular"/>
                          <a:sym typeface="DINNextLTPro-Regular"/>
                        </a:rPr>
                        <a:t>Revenue per member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C723"/>
                      </a:solidFill>
                      <a:miter lim="400000"/>
                    </a:lnL>
                    <a:lnR w="12700">
                      <a:solidFill>
                        <a:srgbClr val="FFC723"/>
                      </a:solidFill>
                    </a:lnR>
                    <a:lnT w="12700">
                      <a:solidFill>
                        <a:srgbClr val="FFC723"/>
                      </a:solidFill>
                    </a:lnT>
                    <a:lnB w="12700">
                      <a:solidFill>
                        <a:srgbClr val="FFC723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dirty="0">
                          <a:latin typeface="DINNextLTPro-Regular"/>
                          <a:ea typeface="DINNextLTPro-Regular"/>
                          <a:cs typeface="DINNextLTPro-Regular"/>
                          <a:sym typeface="DINNextLTPro-Regular"/>
                        </a:rPr>
                        <a:t>$10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C723"/>
                      </a:solidFill>
                    </a:lnL>
                    <a:lnR w="12700">
                      <a:solidFill>
                        <a:srgbClr val="FFC723"/>
                      </a:solidFill>
                      <a:miter lim="400000"/>
                    </a:lnR>
                    <a:lnT w="12700">
                      <a:solidFill>
                        <a:srgbClr val="FFC723"/>
                      </a:solidFill>
                    </a:lnT>
                    <a:lnB w="12700">
                      <a:solidFill>
                        <a:srgbClr val="FFC723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08" name="Table"/>
          <p:cNvGraphicFramePr/>
          <p:nvPr/>
        </p:nvGraphicFramePr>
        <p:xfrm>
          <a:off x="346075" y="6167573"/>
          <a:ext cx="3337089" cy="355600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8827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27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39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7800">
                <a:tc gridSpan="4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>
                          <a:solidFill>
                            <a:srgbClr val="FFFFFF"/>
                          </a:solidFill>
                          <a:latin typeface="DIN Next LT Pro Bold"/>
                          <a:ea typeface="DIN Next LT Pro Bold"/>
                          <a:cs typeface="DIN Next LT Pro Bold"/>
                          <a:sym typeface="DIN Next LT Pro Bold"/>
                        </a:rPr>
                        <a:t>New Subscriber Rachet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17244"/>
                      </a:solidFill>
                      <a:miter lim="400000"/>
                    </a:lnL>
                    <a:lnR w="12700">
                      <a:solidFill>
                        <a:srgbClr val="017244"/>
                      </a:solidFill>
                      <a:miter lim="400000"/>
                    </a:lnR>
                    <a:lnT w="12700">
                      <a:solidFill>
                        <a:srgbClr val="017244"/>
                      </a:solidFill>
                      <a:miter lim="400000"/>
                    </a:lnT>
                    <a:lnB w="12700">
                      <a:solidFill>
                        <a:srgbClr val="017244"/>
                      </a:solidFill>
                    </a:lnB>
                    <a:solidFill>
                      <a:srgbClr val="01724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800">
                <a:tc gridSpan="3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000">
                          <a:latin typeface="DINNextLTPro-Regular"/>
                          <a:ea typeface="DINNextLTPro-Regular"/>
                          <a:cs typeface="DINNextLTPro-Regular"/>
                          <a:sym typeface="DINNextLTPro-Regular"/>
                        </a:rPr>
                        <a:t>New revenue to ad budget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17244"/>
                      </a:solidFill>
                      <a:miter lim="400000"/>
                    </a:lnL>
                    <a:lnR w="12700">
                      <a:solidFill>
                        <a:srgbClr val="017244"/>
                      </a:solidFill>
                    </a:lnR>
                    <a:lnT w="12700">
                      <a:solidFill>
                        <a:srgbClr val="017244"/>
                      </a:solidFill>
                    </a:lnT>
                    <a:lnB w="12700">
                      <a:solidFill>
                        <a:srgbClr val="017244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dirty="0">
                          <a:latin typeface="DINNextLTPro-Regular"/>
                          <a:ea typeface="DINNextLTPro-Regular"/>
                          <a:cs typeface="DINNextLTPro-Regular"/>
                          <a:sym typeface="DINNextLTPro-Regular"/>
                        </a:rPr>
                        <a:t>$50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17244"/>
                      </a:solidFill>
                    </a:lnL>
                    <a:lnR w="12700">
                      <a:solidFill>
                        <a:srgbClr val="017244"/>
                      </a:solidFill>
                      <a:miter lim="400000"/>
                    </a:lnR>
                    <a:lnT w="12700">
                      <a:solidFill>
                        <a:srgbClr val="017244"/>
                      </a:solidFill>
                    </a:lnT>
                    <a:lnB w="12700">
                      <a:solidFill>
                        <a:srgbClr val="017244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09" name="10XRevenueCalculator-Graphs-8-01.png" descr="10XRevenueCalculator-Graphs-8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13" y="212899"/>
            <a:ext cx="12192002" cy="6787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10XRevenueCalculator-Graphs-7-01.png" descr="10XRevenueCalculator-Graphs-7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13" y="212899"/>
            <a:ext cx="12192002" cy="6787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10XRevenueCalculator-Graphs-6-01.png" descr="10XRevenueCalculator-Graphs-6-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13" y="212899"/>
            <a:ext cx="12192002" cy="6787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10XRevenueCalculator-Graphs-5-01.png" descr="10XRevenueCalculator-Graphs-5-0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13" y="212899"/>
            <a:ext cx="12192002" cy="6787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10XRevenueCalculator-Graphs-4-01.png" descr="10XRevenueCalculator-Graphs-4-0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13" y="212899"/>
            <a:ext cx="12192002" cy="6787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10XRevenueCalculator-Graphs-3-01.png" descr="10XRevenueCalculator-Graphs-3-0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13" y="212899"/>
            <a:ext cx="12192002" cy="6787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10XRevenueCalculator-Graphs-2-01.png" descr="10XRevenueCalculator-Graphs-2-0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913" y="212899"/>
            <a:ext cx="12192002" cy="6787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10XRevenueCalculator-Graphs-1-01.png" descr="10XRevenueCalculator-Graphs-1-01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883" y="212899"/>
            <a:ext cx="12192002" cy="678777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3EC48B-DAF0-4126-99E4-AF7987ABC670}"/>
              </a:ext>
            </a:extLst>
          </p:cNvPr>
          <p:cNvSpPr txBox="1"/>
          <p:nvPr/>
        </p:nvSpPr>
        <p:spPr>
          <a:xfrm>
            <a:off x="8182165" y="4760837"/>
            <a:ext cx="416138" cy="369330"/>
          </a:xfrm>
          <a:prstGeom prst="rect">
            <a:avLst/>
          </a:prstGeom>
          <a:solidFill>
            <a:srgbClr val="D0DEE7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DIN Next LT Pro Bold Condensed" panose="020B0806020203050203" pitchFamily="34" charset="0"/>
                <a:sym typeface="Calibri"/>
              </a:rPr>
              <a:t>$4M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369CFD-49AC-4CF8-A5BE-86405D22D10D}"/>
              </a:ext>
            </a:extLst>
          </p:cNvPr>
          <p:cNvSpPr txBox="1"/>
          <p:nvPr/>
        </p:nvSpPr>
        <p:spPr>
          <a:xfrm>
            <a:off x="4092502" y="5274270"/>
            <a:ext cx="584453" cy="369330"/>
          </a:xfrm>
          <a:prstGeom prst="rect">
            <a:avLst/>
          </a:prstGeom>
          <a:solidFill>
            <a:srgbClr val="D0DEE7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DIN Next LT Pro Bold Condensed" panose="020B0806020203050203" pitchFamily="34" charset="0"/>
                <a:sym typeface="Calibri"/>
              </a:rPr>
              <a:t>$200K</a:t>
            </a:r>
          </a:p>
        </p:txBody>
      </p:sp>
    </p:spTree>
    <p:extLst>
      <p:ext uri="{BB962C8B-B14F-4D97-AF65-F5344CB8AC3E}">
        <p14:creationId xmlns:p14="http://schemas.microsoft.com/office/powerpoint/2010/main" val="397361716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1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1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1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0"/>
                            </p:stCondLst>
                            <p:childTnLst>
                              <p:par>
                                <p:cTn id="44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1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3" dur="1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" grpId="0" animBg="1" advAuto="0"/>
      <p:bldP spid="303" grpId="0" animBg="1" advAuto="0"/>
      <p:bldP spid="304" grpId="0" animBg="1" advAuto="0"/>
      <p:bldP spid="305" grpId="0" animBg="1" advAuto="0"/>
      <p:bldP spid="306" grpId="0" animBg="1" advAuto="0"/>
      <p:bldP spid="307" grpId="0" animBg="1" advAuto="0"/>
      <p:bldP spid="308" grpId="0" animBg="1" advAuto="0"/>
      <p:bldP spid="309" grpId="0" animBg="1" advAuto="0"/>
      <p:bldP spid="310" grpId="0" animBg="1" advAuto="0"/>
      <p:bldP spid="311" grpId="0" animBg="1" advAuto="0"/>
      <p:bldP spid="312" grpId="0" animBg="1" advAuto="0"/>
      <p:bldP spid="313" grpId="0" animBg="1" advAuto="0"/>
      <p:bldP spid="314" grpId="0" animBg="1" advAuto="0"/>
      <p:bldP spid="315" grpId="0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30508D90-805C-262B-D71A-9C287778D0C3}"/>
              </a:ext>
            </a:extLst>
          </p:cNvPr>
          <p:cNvSpPr/>
          <p:nvPr/>
        </p:nvSpPr>
        <p:spPr>
          <a:xfrm>
            <a:off x="-23880" y="-12653"/>
            <a:ext cx="12239760" cy="6883306"/>
          </a:xfrm>
          <a:prstGeom prst="rect">
            <a:avLst/>
          </a:prstGeom>
          <a:gradFill>
            <a:gsLst>
              <a:gs pos="367">
                <a:srgbClr val="C5D6E2"/>
              </a:gs>
              <a:gs pos="99743">
                <a:srgbClr val="F0F3F6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7" name="Picture 6" descr="A person in a suit and tie&#10;&#10;Description automatically generated">
            <a:extLst>
              <a:ext uri="{FF2B5EF4-FFF2-40B4-BE49-F238E27FC236}">
                <a16:creationId xmlns:a16="http://schemas.microsoft.com/office/drawing/2014/main" id="{A103A093-FC9A-2BED-DECD-1B5E3843CE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80" y="-12653"/>
            <a:ext cx="12192000" cy="638129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FA7D5E9-CCAC-A40C-C03E-A0608DDE14F1}"/>
              </a:ext>
            </a:extLst>
          </p:cNvPr>
          <p:cNvSpPr/>
          <p:nvPr/>
        </p:nvSpPr>
        <p:spPr>
          <a:xfrm>
            <a:off x="-157075" y="5727622"/>
            <a:ext cx="12372955" cy="113037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14F91D6-582B-866E-450A-D5D7FF2CB2B1}"/>
              </a:ext>
            </a:extLst>
          </p:cNvPr>
          <p:cNvSpPr txBox="1">
            <a:spLocks/>
          </p:cNvSpPr>
          <p:nvPr/>
        </p:nvSpPr>
        <p:spPr>
          <a:xfrm>
            <a:off x="23880" y="5843466"/>
            <a:ext cx="12192000" cy="686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Font typeface="Lato" panose="020F0502020204030203" pitchFamily="34" charset="0"/>
              <a:buChar char="●"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Font typeface="Wingdings" panose="05000000000000000000" pitchFamily="2" charset="2"/>
              <a:buChar char="ü"/>
              <a:defRPr sz="14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Lato" panose="020F0502020204030203" pitchFamily="34" charset="0"/>
              <a:buNone/>
            </a:pPr>
            <a:r>
              <a:rPr lang="en-US" sz="440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🎁</a:t>
            </a:r>
            <a:r>
              <a:rPr lang="en-US" sz="4400" b="1" i="0" dirty="0">
                <a:solidFill>
                  <a:srgbClr val="000000"/>
                </a:solidFill>
                <a:effectLst/>
              </a:rPr>
              <a:t>www.</a:t>
            </a:r>
            <a:r>
              <a:rPr lang="en-US" sz="4400" b="1" dirty="0"/>
              <a:t>10xRecurringRevenue.com</a:t>
            </a:r>
          </a:p>
          <a:p>
            <a:pPr marL="0" indent="0" algn="ctr">
              <a:buFont typeface="Lato" panose="020F0502020204030203" pitchFamily="34" charset="0"/>
              <a:buNone/>
            </a:pPr>
            <a:endParaRPr lang="en-US" sz="2400" b="1" dirty="0"/>
          </a:p>
          <a:p>
            <a:pPr marL="0" indent="0" algn="ctr">
              <a:buFont typeface="Lato" panose="020F0502020204030203" pitchFamily="34" charset="0"/>
              <a:buNone/>
            </a:pPr>
            <a:endParaRPr lang="en-US" sz="2400" b="1" dirty="0"/>
          </a:p>
          <a:p>
            <a:pPr algn="ctr"/>
            <a:endParaRPr lang="en-US" sz="2400" b="1" dirty="0"/>
          </a:p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6060139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784A7FD8-D21E-BD58-27A7-B9F76404DDAC}"/>
              </a:ext>
            </a:extLst>
          </p:cNvPr>
          <p:cNvSpPr/>
          <p:nvPr/>
        </p:nvSpPr>
        <p:spPr>
          <a:xfrm>
            <a:off x="-11846" y="-3624"/>
            <a:ext cx="12250120" cy="1325563"/>
          </a:xfrm>
          <a:prstGeom prst="rect">
            <a:avLst/>
          </a:prstGeom>
          <a:solidFill>
            <a:srgbClr val="004B93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50BE78-27C6-A44B-CCC7-ED89F9B46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Subscription Retention Systems?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6123B-71F7-77E8-67A8-5008A1051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38632" y="1825625"/>
            <a:ext cx="953729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DIN Next LT Pro Bold Condensed" panose="020B0806020203050203" pitchFamily="34" charset="0"/>
              </a:rPr>
              <a:t>Pricing rates, tiers &amp; increases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DIN Next LT Pro Bold Condensed" panose="020B0806020203050203" pitchFamily="34" charset="0"/>
              </a:rPr>
              <a:t>New subscriber conversion and offers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DIN Next LT Pro Bold Condensed" panose="020B0806020203050203" pitchFamily="34" charset="0"/>
              </a:rPr>
              <a:t>Onboarding for retention and short-term LTV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DIN Next LT Pro Bold Condensed" panose="020B0806020203050203" pitchFamily="34" charset="0"/>
              </a:rPr>
              <a:t>Monetization of new, canceled and long-term subscribers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DIN Next LT Pro Bold Condensed" panose="020B0806020203050203" pitchFamily="34" charset="0"/>
              </a:rPr>
              <a:t>Subscriber cancelation processes optimized for retention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DIN Next LT Pro Bold Condensed" panose="020B0806020203050203" pitchFamily="34" charset="0"/>
              </a:rPr>
              <a:t>Past subscriber recovery campaigns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DIN Next LT Pro Bold Condensed" panose="020B0806020203050203" pitchFamily="34" charset="0"/>
              </a:rPr>
              <a:t>Forward looking subscription KPIs</a:t>
            </a:r>
          </a:p>
        </p:txBody>
      </p:sp>
    </p:spTree>
    <p:extLst>
      <p:ext uri="{BB962C8B-B14F-4D97-AF65-F5344CB8AC3E}">
        <p14:creationId xmlns:p14="http://schemas.microsoft.com/office/powerpoint/2010/main" val="1156446121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22FCC-9F63-D1A9-831F-FE06C432E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F7F47C-208F-D0C0-44E5-11C2E5F4E7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0FF70F3A-C40E-61F8-3D79-E518BA6A8A27}"/>
              </a:ext>
            </a:extLst>
          </p:cNvPr>
          <p:cNvSpPr/>
          <p:nvPr/>
        </p:nvSpPr>
        <p:spPr>
          <a:xfrm>
            <a:off x="-23880" y="-12653"/>
            <a:ext cx="12239760" cy="6883306"/>
          </a:xfrm>
          <a:prstGeom prst="rect">
            <a:avLst/>
          </a:prstGeom>
          <a:gradFill>
            <a:gsLst>
              <a:gs pos="367">
                <a:srgbClr val="C5D6E2"/>
              </a:gs>
              <a:gs pos="99743">
                <a:srgbClr val="F0F3F6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4961C7F-859D-A1E3-3908-A5FE67308EC7}"/>
              </a:ext>
            </a:extLst>
          </p:cNvPr>
          <p:cNvSpPr txBox="1">
            <a:spLocks/>
          </p:cNvSpPr>
          <p:nvPr/>
        </p:nvSpPr>
        <p:spPr>
          <a:xfrm>
            <a:off x="472440" y="2239905"/>
            <a:ext cx="5905500" cy="686175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DIN Next LT Pro Light"/>
                <a:ea typeface="DIN Next LT Pro Light"/>
                <a:cs typeface="DIN Next LT Pro Light"/>
                <a:sym typeface="DIN Next LT Pro Light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DIN Next LT Pro Light"/>
                <a:ea typeface="DIN Next LT Pro Light"/>
                <a:cs typeface="DIN Next LT Pro Light"/>
                <a:sym typeface="DIN Next LT Pro Light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DIN Next LT Pro Light"/>
                <a:ea typeface="DIN Next LT Pro Light"/>
                <a:cs typeface="DIN Next LT Pro Light"/>
                <a:sym typeface="DIN Next LT Pro Light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DIN Next LT Pro Light"/>
                <a:ea typeface="DIN Next LT Pro Light"/>
                <a:cs typeface="DIN Next LT Pro Light"/>
                <a:sym typeface="DIN Next LT Pro Light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DIN Next LT Pro Light"/>
                <a:ea typeface="DIN Next LT Pro Light"/>
                <a:cs typeface="DIN Next LT Pro Light"/>
                <a:sym typeface="DIN Next LT Pro Light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DIN Next LT Pro Light"/>
                <a:ea typeface="DIN Next LT Pro Light"/>
                <a:cs typeface="DIN Next LT Pro Light"/>
                <a:sym typeface="DIN Next LT Pro Light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DIN Next LT Pro Light"/>
                <a:ea typeface="DIN Next LT Pro Light"/>
                <a:cs typeface="DIN Next LT Pro Light"/>
                <a:sym typeface="DIN Next LT Pro Light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DIN Next LT Pro Light"/>
                <a:ea typeface="DIN Next LT Pro Light"/>
                <a:cs typeface="DIN Next LT Pro Light"/>
                <a:sym typeface="DIN Next LT Pro Light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DIN Next LT Pro Light"/>
                <a:ea typeface="DIN Next LT Pro Light"/>
                <a:cs typeface="DIN Next LT Pro Light"/>
                <a:sym typeface="DIN Next LT Pro Light"/>
              </a:defRPr>
            </a:lvl9pPr>
          </a:lstStyle>
          <a:p>
            <a:pPr marL="0" indent="0" hangingPunct="1">
              <a:buFont typeface="Arial"/>
              <a:buNone/>
            </a:pPr>
            <a:r>
              <a:rPr lang="en-US" b="1" dirty="0"/>
              <a:t>📩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Robert@BeUnleavable.com</a:t>
            </a:r>
          </a:p>
          <a:p>
            <a:pPr marL="0" indent="0" hangingPunct="1">
              <a:buFont typeface="Arial"/>
              <a:buNone/>
            </a:pPr>
            <a:endParaRPr lang="en-US" b="1" dirty="0"/>
          </a:p>
          <a:p>
            <a:pPr marL="0" indent="0" hangingPunct="1">
              <a:buFont typeface="Arial"/>
              <a:buNone/>
            </a:pPr>
            <a:endParaRPr lang="en-US" b="1" dirty="0"/>
          </a:p>
          <a:p>
            <a:pPr hangingPunct="1"/>
            <a:endParaRPr lang="en-US" b="1" dirty="0"/>
          </a:p>
          <a:p>
            <a:pPr hangingPunct="1"/>
            <a:endParaRPr lang="en-US" b="1" dirty="0"/>
          </a:p>
        </p:txBody>
      </p:sp>
      <p:sp>
        <p:nvSpPr>
          <p:cNvPr id="6" name="Title 10">
            <a:extLst>
              <a:ext uri="{FF2B5EF4-FFF2-40B4-BE49-F238E27FC236}">
                <a16:creationId xmlns:a16="http://schemas.microsoft.com/office/drawing/2014/main" id="{0B9EAD3C-6407-5439-B0DA-98ABC4415431}"/>
              </a:ext>
            </a:extLst>
          </p:cNvPr>
          <p:cNvSpPr txBox="1">
            <a:spLocks/>
          </p:cNvSpPr>
          <p:nvPr/>
        </p:nvSpPr>
        <p:spPr>
          <a:xfrm>
            <a:off x="487679" y="1060256"/>
            <a:ext cx="6126293" cy="996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DIN Next LT Pro Bold Condensed"/>
                <a:ea typeface="DIN Next LT Pro Bold Condensed"/>
                <a:cs typeface="DIN Next LT Pro Bold Condensed"/>
                <a:sym typeface="DIN Next LT Pro Bold Condensed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DIN Next LT Pro Bold Condensed"/>
                <a:ea typeface="DIN Next LT Pro Bold Condensed"/>
                <a:cs typeface="DIN Next LT Pro Bold Condensed"/>
                <a:sym typeface="DIN Next LT Pro Bold Condensed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DIN Next LT Pro Bold Condensed"/>
                <a:ea typeface="DIN Next LT Pro Bold Condensed"/>
                <a:cs typeface="DIN Next LT Pro Bold Condensed"/>
                <a:sym typeface="DIN Next LT Pro Bold Condensed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DIN Next LT Pro Bold Condensed"/>
                <a:ea typeface="DIN Next LT Pro Bold Condensed"/>
                <a:cs typeface="DIN Next LT Pro Bold Condensed"/>
                <a:sym typeface="DIN Next LT Pro Bold Condensed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DIN Next LT Pro Bold Condensed"/>
                <a:ea typeface="DIN Next LT Pro Bold Condensed"/>
                <a:cs typeface="DIN Next LT Pro Bold Condensed"/>
                <a:sym typeface="DIN Next LT Pro Bold Condensed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DIN Next LT Pro Bold Condensed"/>
                <a:ea typeface="DIN Next LT Pro Bold Condensed"/>
                <a:cs typeface="DIN Next LT Pro Bold Condensed"/>
                <a:sym typeface="DIN Next LT Pro Bold Condensed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DIN Next LT Pro Bold Condensed"/>
                <a:ea typeface="DIN Next LT Pro Bold Condensed"/>
                <a:cs typeface="DIN Next LT Pro Bold Condensed"/>
                <a:sym typeface="DIN Next LT Pro Bold Condensed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DIN Next LT Pro Bold Condensed"/>
                <a:ea typeface="DIN Next LT Pro Bold Condensed"/>
                <a:cs typeface="DIN Next LT Pro Bold Condensed"/>
                <a:sym typeface="DIN Next LT Pro Bold Condensed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DIN Next LT Pro Bold Condensed"/>
                <a:ea typeface="DIN Next LT Pro Bold Condensed"/>
                <a:cs typeface="DIN Next LT Pro Bold Condensed"/>
                <a:sym typeface="DIN Next LT Pro Bold Condensed"/>
              </a:defRPr>
            </a:lvl9pPr>
          </a:lstStyle>
          <a:p>
            <a:pPr hangingPunct="1"/>
            <a:r>
              <a:rPr lang="en-US" sz="8800" dirty="0">
                <a:solidFill>
                  <a:srgbClr val="004B93"/>
                </a:solidFill>
              </a:rPr>
              <a:t>Robert Skrob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9624F68-5CD8-3FB1-6F72-FAC6DAF9E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" y="3093720"/>
            <a:ext cx="415290" cy="41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590736E-59C9-D2EE-FF72-6BBA0A617C35}"/>
              </a:ext>
            </a:extLst>
          </p:cNvPr>
          <p:cNvSpPr txBox="1">
            <a:spLocks/>
          </p:cNvSpPr>
          <p:nvPr/>
        </p:nvSpPr>
        <p:spPr>
          <a:xfrm>
            <a:off x="472440" y="2951581"/>
            <a:ext cx="5905500" cy="686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Font typeface="Lato" panose="020F0502020204030203" pitchFamily="34" charset="0"/>
              <a:buChar char="●"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Font typeface="Wingdings" panose="05000000000000000000" pitchFamily="2" charset="2"/>
              <a:buChar char="ü"/>
              <a:defRPr sz="14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Lato" panose="020F0502020204030203" pitchFamily="34" charset="0"/>
              <a:buNone/>
            </a:pPr>
            <a:r>
              <a:rPr lang="en-US" sz="3000" b="1" dirty="0"/>
              <a:t>      </a:t>
            </a:r>
            <a:r>
              <a:rPr lang="en-US" sz="2800" b="1" dirty="0"/>
              <a:t>Be Unleavable</a:t>
            </a:r>
          </a:p>
          <a:p>
            <a:pPr marL="0" indent="0">
              <a:buFont typeface="Lato" panose="020F0502020204030203" pitchFamily="34" charset="0"/>
              <a:buNone/>
            </a:pPr>
            <a:endParaRPr lang="en-US" sz="2800" b="1" dirty="0"/>
          </a:p>
          <a:p>
            <a:pPr marL="0" indent="0">
              <a:buFont typeface="Lato" panose="020F0502020204030203" pitchFamily="34" charset="0"/>
              <a:buNone/>
            </a:pPr>
            <a:endParaRPr lang="en-US" sz="2800" b="1" dirty="0"/>
          </a:p>
          <a:p>
            <a:endParaRPr lang="en-US" sz="2800" b="1" dirty="0"/>
          </a:p>
          <a:p>
            <a:endParaRPr lang="en-US" sz="2800" b="1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17C23B7-7F5D-0839-5FB8-19DD4C11992C}"/>
              </a:ext>
            </a:extLst>
          </p:cNvPr>
          <p:cNvSpPr txBox="1">
            <a:spLocks/>
          </p:cNvSpPr>
          <p:nvPr/>
        </p:nvSpPr>
        <p:spPr>
          <a:xfrm>
            <a:off x="472440" y="4616282"/>
            <a:ext cx="6736080" cy="686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Font typeface="Lato" panose="020F0502020204030203" pitchFamily="34" charset="0"/>
              <a:buChar char="●"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Font typeface="Wingdings" panose="05000000000000000000" pitchFamily="2" charset="2"/>
              <a:buChar char="ü"/>
              <a:defRPr sz="14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Lato" panose="020F0502020204030203" pitchFamily="34" charset="0"/>
              <a:buNone/>
            </a:pPr>
            <a:r>
              <a:rPr lang="en-US" sz="2800" b="1" dirty="0"/>
              <a:t>🔁 EvergreenRetentionMachine.com</a:t>
            </a:r>
          </a:p>
          <a:p>
            <a:pPr marL="0" indent="0">
              <a:buFont typeface="Lato" panose="020F0502020204030203" pitchFamily="34" charset="0"/>
              <a:buNone/>
            </a:pPr>
            <a:endParaRPr lang="en-US" sz="2400" b="1" dirty="0"/>
          </a:p>
          <a:p>
            <a:pPr marL="0" indent="0">
              <a:buFont typeface="Lato" panose="020F0502020204030203" pitchFamily="34" charset="0"/>
              <a:buNone/>
            </a:pPr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7C04CB3-D39A-C4D9-D34D-1CE0C9057EB5}"/>
              </a:ext>
            </a:extLst>
          </p:cNvPr>
          <p:cNvSpPr txBox="1">
            <a:spLocks/>
          </p:cNvSpPr>
          <p:nvPr/>
        </p:nvSpPr>
        <p:spPr>
          <a:xfrm>
            <a:off x="472440" y="3784432"/>
            <a:ext cx="6736080" cy="686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Font typeface="Lato" panose="020F0502020204030203" pitchFamily="34" charset="0"/>
              <a:buChar char="●"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indent="-28575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buFont typeface="Wingdings" panose="05000000000000000000" pitchFamily="2" charset="2"/>
              <a:buChar char="ü"/>
              <a:defRPr sz="14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Lato" panose="020F0502020204030203" pitchFamily="34" charset="0"/>
              <a:buNone/>
            </a:pPr>
            <a:r>
              <a:rPr lang="en-US" sz="280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🎁</a:t>
            </a:r>
            <a:r>
              <a:rPr lang="en-US" sz="2800" b="1" i="0" dirty="0">
                <a:solidFill>
                  <a:srgbClr val="000000"/>
                </a:solidFill>
                <a:effectLst/>
              </a:rPr>
              <a:t>www.</a:t>
            </a:r>
            <a:r>
              <a:rPr lang="en-US" sz="2800" b="1" dirty="0"/>
              <a:t>10xRecurringRevenue.com</a:t>
            </a:r>
          </a:p>
          <a:p>
            <a:pPr marL="0" indent="0">
              <a:buFont typeface="Lato" panose="020F0502020204030203" pitchFamily="34" charset="0"/>
              <a:buNone/>
            </a:pPr>
            <a:endParaRPr lang="en-US" sz="2400" b="1" dirty="0"/>
          </a:p>
          <a:p>
            <a:pPr marL="0" indent="0">
              <a:buFont typeface="Lato" panose="020F0502020204030203" pitchFamily="34" charset="0"/>
              <a:buNone/>
            </a:pPr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</p:txBody>
      </p:sp>
      <p:pic>
        <p:nvPicPr>
          <p:cNvPr id="11" name="Picture Placeholder 7" descr="A person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7E3F9D59-D443-2A87-DA9E-69338FF029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3" t="-309" r="20223" b="309"/>
          <a:stretch/>
        </p:blipFill>
        <p:spPr>
          <a:xfrm>
            <a:off x="7132320" y="-30282"/>
            <a:ext cx="5059680" cy="628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9677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57CD7-D6BB-C04B-EF7D-0E56038E9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390642-5FC4-8AA5-3001-59CA803205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A6EECA99-B01C-7E20-69BF-DA667854D4C8}"/>
              </a:ext>
            </a:extLst>
          </p:cNvPr>
          <p:cNvSpPr/>
          <p:nvPr/>
        </p:nvSpPr>
        <p:spPr>
          <a:xfrm>
            <a:off x="0" y="269516"/>
            <a:ext cx="12239760" cy="6883306"/>
          </a:xfrm>
          <a:prstGeom prst="rect">
            <a:avLst/>
          </a:prstGeom>
          <a:gradFill>
            <a:gsLst>
              <a:gs pos="256">
                <a:srgbClr val="F0F3F6"/>
              </a:gs>
              <a:gs pos="99632">
                <a:srgbClr val="C5D6E2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6" name="Picture 5" descr="A screenshot of a mobile app&#10;&#10;Description automatically generated">
            <a:extLst>
              <a:ext uri="{FF2B5EF4-FFF2-40B4-BE49-F238E27FC236}">
                <a16:creationId xmlns:a16="http://schemas.microsoft.com/office/drawing/2014/main" id="{C7C87DD8-413E-6CE7-2250-EB3B4F0663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7" t="41319" r="67746" b="23963"/>
          <a:stretch/>
        </p:blipFill>
        <p:spPr>
          <a:xfrm>
            <a:off x="3873305" y="2030340"/>
            <a:ext cx="4445389" cy="4377208"/>
          </a:xfrm>
          <a:prstGeom prst="rect">
            <a:avLst/>
          </a:prstGeom>
        </p:spPr>
      </p:pic>
      <p:sp>
        <p:nvSpPr>
          <p:cNvPr id="7" name="Rectangle">
            <a:extLst>
              <a:ext uri="{FF2B5EF4-FFF2-40B4-BE49-F238E27FC236}">
                <a16:creationId xmlns:a16="http://schemas.microsoft.com/office/drawing/2014/main" id="{E3A7223D-A38E-733B-0116-87BEAD03C34B}"/>
              </a:ext>
            </a:extLst>
          </p:cNvPr>
          <p:cNvSpPr/>
          <p:nvPr/>
        </p:nvSpPr>
        <p:spPr>
          <a:xfrm>
            <a:off x="-11846" y="-3624"/>
            <a:ext cx="12250120" cy="1583513"/>
          </a:xfrm>
          <a:prstGeom prst="rect">
            <a:avLst/>
          </a:prstGeom>
          <a:solidFill>
            <a:srgbClr val="004B93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B089F89E-3CFD-676F-AF77-C4E73DA9CD63}"/>
              </a:ext>
            </a:extLst>
          </p:cNvPr>
          <p:cNvSpPr txBox="1"/>
          <p:nvPr/>
        </p:nvSpPr>
        <p:spPr>
          <a:xfrm>
            <a:off x="135561" y="269516"/>
            <a:ext cx="11920890" cy="1006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0000"/>
              </a:lnSpc>
              <a:defRPr sz="8000">
                <a:solidFill>
                  <a:srgbClr val="FFFFFF"/>
                </a:solidFill>
                <a:latin typeface="DIN Next LT Pro Bold Condensed"/>
                <a:ea typeface="DIN Next LT Pro Bold Condensed"/>
                <a:cs typeface="DIN Next LT Pro Bold Condensed"/>
                <a:sym typeface="DIN Next LT Pro Bold Condensed"/>
              </a:defRPr>
            </a:lvl1pPr>
          </a:lstStyle>
          <a:p>
            <a:r>
              <a:rPr lang="en-US" sz="6600" dirty="0"/>
              <a:t>Standard Subscription Dashboards</a:t>
            </a:r>
            <a:endParaRPr sz="6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15E7FD-C23A-BEAE-FAE6-867340244160}"/>
              </a:ext>
            </a:extLst>
          </p:cNvPr>
          <p:cNvSpPr/>
          <p:nvPr/>
        </p:nvSpPr>
        <p:spPr>
          <a:xfrm rot="2522600">
            <a:off x="5982324" y="1071526"/>
            <a:ext cx="197596" cy="6374405"/>
          </a:xfrm>
          <a:prstGeom prst="rect">
            <a:avLst/>
          </a:prstGeom>
          <a:solidFill>
            <a:srgbClr val="C000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9DDAE5-3229-10FF-ECB6-6ADA01961A99}"/>
              </a:ext>
            </a:extLst>
          </p:cNvPr>
          <p:cNvSpPr/>
          <p:nvPr/>
        </p:nvSpPr>
        <p:spPr>
          <a:xfrm rot="18805187">
            <a:off x="6014416" y="998450"/>
            <a:ext cx="197596" cy="6374405"/>
          </a:xfrm>
          <a:prstGeom prst="rect">
            <a:avLst/>
          </a:prstGeom>
          <a:solidFill>
            <a:srgbClr val="C000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8967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side mirror of a car&#10;&#10;Description automatically generated">
            <a:extLst>
              <a:ext uri="{FF2B5EF4-FFF2-40B4-BE49-F238E27FC236}">
                <a16:creationId xmlns:a16="http://schemas.microsoft.com/office/drawing/2014/main" id="{9636F779-CB1F-DCA2-FA2D-BFC79B2717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7979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road, electronics, car, mirror&#10;&#10;Description automatically generated">
            <a:extLst>
              <a:ext uri="{FF2B5EF4-FFF2-40B4-BE49-F238E27FC236}">
                <a16:creationId xmlns:a16="http://schemas.microsoft.com/office/drawing/2014/main" id="{66F0B51F-E27E-AC8B-22AE-18D4423DC6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999"/>
            <a:ext cx="12192000" cy="81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47106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Rectangle"/>
          <p:cNvSpPr/>
          <p:nvPr/>
        </p:nvSpPr>
        <p:spPr>
          <a:xfrm rot="10800000" flipH="1">
            <a:off x="-23880" y="-12653"/>
            <a:ext cx="12239760" cy="6883306"/>
          </a:xfrm>
          <a:prstGeom prst="rect">
            <a:avLst/>
          </a:prstGeom>
          <a:gradFill>
            <a:gsLst>
              <a:gs pos="367">
                <a:srgbClr val="C5D6E2"/>
              </a:gs>
              <a:gs pos="99743">
                <a:srgbClr val="F0F3F6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144" name="SubscriptionStartup1-Graph-1-01.png" descr="SubscriptionStartup1-Graph-1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89"/>
            <a:ext cx="12192000" cy="6787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SubscriptionStartup1-Graph-2-01.png" descr="SubscriptionStartup1-Graph-2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9" y="-2989"/>
            <a:ext cx="12192002" cy="6787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SubscriptionStartup1-Graph-3-01.png" descr="SubscriptionStartup1-Graph-3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2989"/>
            <a:ext cx="12192002" cy="678777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59E736-FE86-4C13-9D6F-D2932A10E879}"/>
              </a:ext>
            </a:extLst>
          </p:cNvPr>
          <p:cNvSpPr txBox="1"/>
          <p:nvPr/>
        </p:nvSpPr>
        <p:spPr>
          <a:xfrm>
            <a:off x="9316720" y="1300480"/>
            <a:ext cx="174752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8CC63F"/>
                </a:solidFill>
                <a:effectLst/>
                <a:uFillTx/>
                <a:latin typeface="DIN Next LT Pro Bold Condensed" panose="020B0806020203050203" pitchFamily="34" charset="0"/>
                <a:sym typeface="Calibri"/>
              </a:rPr>
              <a:t>MRR $592,000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3B67E2-483F-4640-B205-45E3262134E4}"/>
              </a:ext>
            </a:extLst>
          </p:cNvPr>
          <p:cNvSpPr txBox="1"/>
          <p:nvPr/>
        </p:nvSpPr>
        <p:spPr>
          <a:xfrm>
            <a:off x="2432658" y="914400"/>
            <a:ext cx="7326684" cy="461663"/>
          </a:xfrm>
          <a:prstGeom prst="rect">
            <a:avLst/>
          </a:prstGeom>
          <a:solidFill>
            <a:srgbClr val="E9EEF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DIN Next LT Pro Bold Condensed" panose="020B0806020203050203" pitchFamily="34" charset="0"/>
                <a:sym typeface="Calibri"/>
              </a:rPr>
              <a:t>1,000 new subscribers monthly with 8% churn rate at $75.00 monthly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3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1" animBg="1" advAuto="0"/>
      <p:bldP spid="146" grpId="2" animBg="1" advAuto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ctangle"/>
          <p:cNvSpPr/>
          <p:nvPr/>
        </p:nvSpPr>
        <p:spPr>
          <a:xfrm rot="10800000" flipH="1">
            <a:off x="-23880" y="-12653"/>
            <a:ext cx="12239760" cy="6883306"/>
          </a:xfrm>
          <a:prstGeom prst="rect">
            <a:avLst/>
          </a:prstGeom>
          <a:gradFill>
            <a:gsLst>
              <a:gs pos="367">
                <a:srgbClr val="C5D6E2"/>
              </a:gs>
              <a:gs pos="99743">
                <a:srgbClr val="F0F3F6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150" name="SubscriptionStartup2-Graph-1-01.png" descr="SubscriptionStartup2-Graph-1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989"/>
            <a:ext cx="12192002" cy="6787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SubscriptionStartup2-Graph-2-01.png" descr="SubscriptionStartup2-Graph-2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989"/>
            <a:ext cx="12192002" cy="6787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SubscriptionStartup2-Graph-3-01.png" descr="SubscriptionStartup2-Graph-3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2989"/>
            <a:ext cx="12192002" cy="6787779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573DDE-338D-478F-848B-A453859AF821}"/>
              </a:ext>
            </a:extLst>
          </p:cNvPr>
          <p:cNvSpPr txBox="1"/>
          <p:nvPr/>
        </p:nvSpPr>
        <p:spPr>
          <a:xfrm>
            <a:off x="4846320" y="2621280"/>
            <a:ext cx="174752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8CC63F"/>
                </a:solidFill>
                <a:effectLst/>
                <a:uFillTx/>
                <a:latin typeface="DIN Next LT Pro Bold Condensed" panose="020B0806020203050203" pitchFamily="34" charset="0"/>
                <a:sym typeface="Calibri"/>
              </a:rPr>
              <a:t>MRR $592,000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7C11E7-6A3C-4D5D-ACCC-5CD2D6F63562}"/>
              </a:ext>
            </a:extLst>
          </p:cNvPr>
          <p:cNvSpPr txBox="1"/>
          <p:nvPr/>
        </p:nvSpPr>
        <p:spPr>
          <a:xfrm>
            <a:off x="9489440" y="1534160"/>
            <a:ext cx="174752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8CC63F"/>
                </a:solidFill>
                <a:effectLst/>
                <a:uFillTx/>
                <a:latin typeface="DIN Next LT Pro Bold Condensed" panose="020B0806020203050203" pitchFamily="34" charset="0"/>
                <a:sym typeface="Calibri"/>
              </a:rPr>
              <a:t>MRR $810,750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F58F40-B6AF-44B6-8A08-5103A3708131}"/>
              </a:ext>
            </a:extLst>
          </p:cNvPr>
          <p:cNvSpPr txBox="1"/>
          <p:nvPr/>
        </p:nvSpPr>
        <p:spPr>
          <a:xfrm>
            <a:off x="2432658" y="914400"/>
            <a:ext cx="7326684" cy="461663"/>
          </a:xfrm>
          <a:prstGeom prst="rect">
            <a:avLst/>
          </a:prstGeom>
          <a:solidFill>
            <a:srgbClr val="E9EEF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DIN Next LT Pro Bold Condensed" panose="020B0806020203050203" pitchFamily="34" charset="0"/>
                <a:sym typeface="Calibri"/>
              </a:rPr>
              <a:t>1,000 new subscribers monthly with 8% churn rate at $75.00 monthly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8" presetClass="entr" presetSubtype="3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2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1" animBg="1" advAuto="0"/>
      <p:bldP spid="152" grpId="3" animBg="1" advAuto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Rectangle"/>
          <p:cNvSpPr/>
          <p:nvPr/>
        </p:nvSpPr>
        <p:spPr>
          <a:xfrm rot="10800000" flipH="1">
            <a:off x="-23880" y="-12653"/>
            <a:ext cx="12239760" cy="6883306"/>
          </a:xfrm>
          <a:prstGeom prst="rect">
            <a:avLst/>
          </a:prstGeom>
          <a:gradFill>
            <a:gsLst>
              <a:gs pos="367">
                <a:srgbClr val="C5D6E2"/>
              </a:gs>
              <a:gs pos="99743">
                <a:srgbClr val="F0F3F6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157" name="SubscriptionStartup3-Graph-1-01.png" descr="SubscriptionStartup3-Graph-1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989"/>
            <a:ext cx="12192002" cy="6787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SubscriptionStartup3-Graph-2-01.png" descr="SubscriptionStartup3-Graph-2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989"/>
            <a:ext cx="12192002" cy="6787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SubscriptionStartup3-Graph-4-01.png" descr="SubscriptionStartup3-Graph-4-01.png">
            <a:extLst>
              <a:ext uri="{FF2B5EF4-FFF2-40B4-BE49-F238E27FC236}">
                <a16:creationId xmlns:a16="http://schemas.microsoft.com/office/drawing/2014/main" id="{4295C704-698F-429A-AC0E-81C22E133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9" y="62060"/>
            <a:ext cx="12192002" cy="6787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SubscriptionStartup3-Graph-6-01.png" descr="SubscriptionStartup3-Graph-6-01.png">
            <a:extLst>
              <a:ext uri="{FF2B5EF4-FFF2-40B4-BE49-F238E27FC236}">
                <a16:creationId xmlns:a16="http://schemas.microsoft.com/office/drawing/2014/main" id="{2302C486-43FE-4000-82C5-06105C25CE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21915"/>
            <a:ext cx="12192002" cy="6787779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244BF4-A204-4CF0-9C4A-59BEC0748130}"/>
              </a:ext>
            </a:extLst>
          </p:cNvPr>
          <p:cNvSpPr txBox="1"/>
          <p:nvPr/>
        </p:nvSpPr>
        <p:spPr>
          <a:xfrm>
            <a:off x="6309360" y="1818640"/>
            <a:ext cx="174752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8CC63F"/>
                </a:solidFill>
                <a:effectLst/>
                <a:uFillTx/>
                <a:latin typeface="DIN Next LT Pro Bold Condensed" panose="020B0806020203050203" pitchFamily="34" charset="0"/>
                <a:sym typeface="Calibri"/>
              </a:rPr>
              <a:t>MRR $810,750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F374A2-D243-425A-BAFC-7E07E93013DE}"/>
              </a:ext>
            </a:extLst>
          </p:cNvPr>
          <p:cNvSpPr txBox="1"/>
          <p:nvPr/>
        </p:nvSpPr>
        <p:spPr>
          <a:xfrm>
            <a:off x="10159" y="812800"/>
            <a:ext cx="12171681" cy="461663"/>
          </a:xfrm>
          <a:prstGeom prst="rect">
            <a:avLst/>
          </a:prstGeom>
          <a:solidFill>
            <a:srgbClr val="E9EEF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DIN Next LT Pro Bold Condensed" panose="020B0806020203050203" pitchFamily="34" charset="0"/>
                <a:sym typeface="Calibri"/>
              </a:rPr>
              <a:t>1,000 new subscribers monthly with 8% churn rate at $75.00 monthly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6DFF81-6E06-49D3-97E5-A9D25AD77FBC}"/>
              </a:ext>
            </a:extLst>
          </p:cNvPr>
          <p:cNvSpPr txBox="1"/>
          <p:nvPr/>
        </p:nvSpPr>
        <p:spPr>
          <a:xfrm>
            <a:off x="9575801" y="1168400"/>
            <a:ext cx="174752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8CC63F"/>
                </a:solidFill>
                <a:effectLst/>
                <a:uFillTx/>
                <a:latin typeface="DIN Next LT Pro Bold Condensed" panose="020B0806020203050203" pitchFamily="34" charset="0"/>
                <a:sym typeface="Calibri"/>
              </a:rPr>
              <a:t>MRR $890,850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1" animBg="1" advAuto="0"/>
      <p:bldP spid="9" grpId="0" animBg="1" advAuto="0"/>
      <p:bldP spid="10" grpId="0" animBg="1" advAuto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1959</TotalTime>
  <Words>641</Words>
  <Application>Microsoft Macintosh PowerPoint</Application>
  <PresentationFormat>Widescreen</PresentationFormat>
  <Paragraphs>199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Arial</vt:lpstr>
      <vt:lpstr>Bradley Hand ITC</vt:lpstr>
      <vt:lpstr>Calibri</vt:lpstr>
      <vt:lpstr>DIN Next LT Pro Bold</vt:lpstr>
      <vt:lpstr>DIN Next LT Pro Bold Condensed</vt:lpstr>
      <vt:lpstr>DIN Next LT Pro Light</vt:lpstr>
      <vt:lpstr>DINNextLTPro-Regular</vt:lpstr>
      <vt:lpstr>Lato</vt:lpstr>
      <vt:lpstr>Open Sans</vt:lpstr>
      <vt:lpstr>Source Sans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Subscription Growth Ceiling</vt:lpstr>
      <vt:lpstr>PowerPoint Presentation</vt:lpstr>
      <vt:lpstr>PowerPoint Presentation</vt:lpstr>
      <vt:lpstr>PowerPoint Presentation</vt:lpstr>
      <vt:lpstr>Subscription Cohort Analysis</vt:lpstr>
      <vt:lpstr>CAC Payback Period CAC - $500.00</vt:lpstr>
      <vt:lpstr>PowerPoint Presentation</vt:lpstr>
      <vt:lpstr>PowerPoint Presentation</vt:lpstr>
      <vt:lpstr>9X Subscription Growth</vt:lpstr>
      <vt:lpstr>Subscription Retention Systems?</vt:lpstr>
      <vt:lpstr>Subscriber Cohort LTV Forecast</vt:lpstr>
      <vt:lpstr>Subscriber Cohort LTV Forecast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Subscription Retention Systems?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Skrob</dc:creator>
  <cp:lastModifiedBy>Kathleen Greenler Sexton</cp:lastModifiedBy>
  <cp:revision>45</cp:revision>
  <dcterms:created xsi:type="dcterms:W3CDTF">2020-11-06T20:28:56Z</dcterms:created>
  <dcterms:modified xsi:type="dcterms:W3CDTF">2023-08-15T13:01:03Z</dcterms:modified>
</cp:coreProperties>
</file>